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7" r:id="rId2"/>
  </p:sldMasterIdLst>
  <p:notesMasterIdLst>
    <p:notesMasterId r:id="rId40"/>
  </p:notesMasterIdLst>
  <p:sldIdLst>
    <p:sldId id="256" r:id="rId3"/>
    <p:sldId id="257" r:id="rId4"/>
    <p:sldId id="261" r:id="rId5"/>
    <p:sldId id="258" r:id="rId6"/>
    <p:sldId id="259" r:id="rId7"/>
    <p:sldId id="260" r:id="rId8"/>
    <p:sldId id="262" r:id="rId9"/>
    <p:sldId id="263" r:id="rId10"/>
    <p:sldId id="271" r:id="rId11"/>
    <p:sldId id="272" r:id="rId12"/>
    <p:sldId id="264" r:id="rId13"/>
    <p:sldId id="265" r:id="rId14"/>
    <p:sldId id="268" r:id="rId15"/>
    <p:sldId id="267" r:id="rId16"/>
    <p:sldId id="270" r:id="rId17"/>
    <p:sldId id="269" r:id="rId18"/>
    <p:sldId id="276" r:id="rId19"/>
    <p:sldId id="266" r:id="rId20"/>
    <p:sldId id="277" r:id="rId21"/>
    <p:sldId id="278" r:id="rId22"/>
    <p:sldId id="286" r:id="rId23"/>
    <p:sldId id="284" r:id="rId24"/>
    <p:sldId id="285" r:id="rId25"/>
    <p:sldId id="279" r:id="rId26"/>
    <p:sldId id="280" r:id="rId27"/>
    <p:sldId id="288" r:id="rId28"/>
    <p:sldId id="287" r:id="rId29"/>
    <p:sldId id="289" r:id="rId30"/>
    <p:sldId id="292" r:id="rId31"/>
    <p:sldId id="294" r:id="rId32"/>
    <p:sldId id="302" r:id="rId33"/>
    <p:sldId id="290" r:id="rId34"/>
    <p:sldId id="295" r:id="rId35"/>
    <p:sldId id="297" r:id="rId36"/>
    <p:sldId id="296" r:id="rId37"/>
    <p:sldId id="298" r:id="rId38"/>
    <p:sldId id="29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122" d="100"/>
          <a:sy n="122" d="100"/>
        </p:scale>
        <p:origin x="365"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01EE20-A23E-43CD-AA8B-3E7EF592FDA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311202-F641-47B0-80A5-37C5EF70510B}">
      <dgm:prSet/>
      <dgm:spPr/>
      <dgm:t>
        <a:bodyPr/>
        <a:lstStyle/>
        <a:p>
          <a:r>
            <a:rPr lang="en-US"/>
            <a:t>A fail to deliver is a mistake. A fail-to-deliver (FTD) primarily occurs when an options contract becomes In-The-Money (ITM), and shares of the security in question are now obligated to be purchased and delivered as per the contracts terms. </a:t>
          </a:r>
        </a:p>
      </dgm:t>
    </dgm:pt>
    <dgm:pt modelId="{052CBF36-17EF-4700-A684-AD87A6F2A2FE}" type="parTrans" cxnId="{91D4DB6C-74C5-4A96-A745-1FB127512AB7}">
      <dgm:prSet/>
      <dgm:spPr/>
      <dgm:t>
        <a:bodyPr/>
        <a:lstStyle/>
        <a:p>
          <a:endParaRPr lang="en-US"/>
        </a:p>
      </dgm:t>
    </dgm:pt>
    <dgm:pt modelId="{D90A116A-5FF3-4A05-A065-F0F35C7AEF74}" type="sibTrans" cxnId="{91D4DB6C-74C5-4A96-A745-1FB127512AB7}">
      <dgm:prSet/>
      <dgm:spPr/>
      <dgm:t>
        <a:bodyPr/>
        <a:lstStyle/>
        <a:p>
          <a:endParaRPr lang="en-US"/>
        </a:p>
      </dgm:t>
    </dgm:pt>
    <dgm:pt modelId="{84694A1C-0BE8-45CB-B016-565BD55E69B4}">
      <dgm:prSet/>
      <dgm:spPr/>
      <dgm:t>
        <a:bodyPr/>
        <a:lstStyle/>
        <a:p>
          <a:r>
            <a:rPr lang="en-US" dirty="0"/>
            <a:t>Large financial entities, primarily Market Makers and Broker Dealers, who write and create options contracts to be sold to traders, are the entities who create FTDs by neglecting or failing to purchase shares of a security before their required settlement date. </a:t>
          </a:r>
        </a:p>
      </dgm:t>
    </dgm:pt>
    <dgm:pt modelId="{E9034456-A77A-4839-9908-EEEA847CF4DB}" type="parTrans" cxnId="{F4DF9A97-2310-41AD-809E-F6B48644E77E}">
      <dgm:prSet/>
      <dgm:spPr/>
      <dgm:t>
        <a:bodyPr/>
        <a:lstStyle/>
        <a:p>
          <a:endParaRPr lang="en-US"/>
        </a:p>
      </dgm:t>
    </dgm:pt>
    <dgm:pt modelId="{5828016C-5B3E-414F-B3E1-49AC2DE0D5B9}" type="sibTrans" cxnId="{F4DF9A97-2310-41AD-809E-F6B48644E77E}">
      <dgm:prSet/>
      <dgm:spPr/>
      <dgm:t>
        <a:bodyPr/>
        <a:lstStyle/>
        <a:p>
          <a:endParaRPr lang="en-US"/>
        </a:p>
      </dgm:t>
    </dgm:pt>
    <dgm:pt modelId="{671ED2F9-D40F-4C88-AFFD-86DF669D9F5E}">
      <dgm:prSet/>
      <dgm:spPr/>
      <dgm:t>
        <a:bodyPr/>
        <a:lstStyle/>
        <a:p>
          <a:r>
            <a:rPr lang="en-US" dirty="0"/>
            <a:t>When a contract is processed or fulfilled, but the shares are not located on the market, an FTD is posted equal to the number of shares not located. </a:t>
          </a:r>
        </a:p>
      </dgm:t>
    </dgm:pt>
    <dgm:pt modelId="{63071B6A-4AC6-45D0-BD20-E88C32E4356D}" type="parTrans" cxnId="{4EFDA2BC-E9EE-4805-8DE9-BAADD91A0948}">
      <dgm:prSet/>
      <dgm:spPr/>
      <dgm:t>
        <a:bodyPr/>
        <a:lstStyle/>
        <a:p>
          <a:endParaRPr lang="en-US"/>
        </a:p>
      </dgm:t>
    </dgm:pt>
    <dgm:pt modelId="{61DFC36E-1874-4DAA-B92A-F0E64CCD41D7}" type="sibTrans" cxnId="{4EFDA2BC-E9EE-4805-8DE9-BAADD91A0948}">
      <dgm:prSet/>
      <dgm:spPr/>
      <dgm:t>
        <a:bodyPr/>
        <a:lstStyle/>
        <a:p>
          <a:endParaRPr lang="en-US"/>
        </a:p>
      </dgm:t>
    </dgm:pt>
    <dgm:pt modelId="{1B831DB2-D330-4B3A-B42D-81F72C977E37}">
      <dgm:prSet/>
      <dgm:spPr/>
      <dgm:t>
        <a:bodyPr/>
        <a:lstStyle/>
        <a:p>
          <a:r>
            <a:rPr lang="en-US" dirty="0"/>
            <a:t>This fail is then reported to and recorded by FINRA and the SEC. The SEC posts all market fail-to-deliver data on their website every 15 days, for all equities trading on US markets. </a:t>
          </a:r>
        </a:p>
      </dgm:t>
    </dgm:pt>
    <dgm:pt modelId="{3734CD62-15B4-4A0C-B5A2-622D000BAD59}" type="parTrans" cxnId="{17B6E8FF-B45F-499D-9607-DA5BC31802D1}">
      <dgm:prSet/>
      <dgm:spPr/>
      <dgm:t>
        <a:bodyPr/>
        <a:lstStyle/>
        <a:p>
          <a:endParaRPr lang="en-US"/>
        </a:p>
      </dgm:t>
    </dgm:pt>
    <dgm:pt modelId="{DCC20718-2EB1-4481-B514-2E0F12E91A01}" type="sibTrans" cxnId="{17B6E8FF-B45F-499D-9607-DA5BC31802D1}">
      <dgm:prSet/>
      <dgm:spPr/>
      <dgm:t>
        <a:bodyPr/>
        <a:lstStyle/>
        <a:p>
          <a:endParaRPr lang="en-US"/>
        </a:p>
      </dgm:t>
    </dgm:pt>
    <dgm:pt modelId="{532A0CB7-D946-4587-8C04-27D692793EA1}">
      <dgm:prSet/>
      <dgm:spPr/>
      <dgm:t>
        <a:bodyPr/>
        <a:lstStyle/>
        <a:p>
          <a:r>
            <a:rPr lang="en-US" dirty="0"/>
            <a:t>FINRA is the entity in charge of making sure the FTD obligations are eventually purchased and fulfilled, as well as levying fines and other “punishments” for failing to settle securities in a timely manner </a:t>
          </a:r>
        </a:p>
      </dgm:t>
    </dgm:pt>
    <dgm:pt modelId="{D370AED2-CE3E-436B-B7D4-2DE9025C849A}" type="parTrans" cxnId="{FCC830E3-1A3D-43ED-A353-147003BB96F4}">
      <dgm:prSet/>
      <dgm:spPr/>
      <dgm:t>
        <a:bodyPr/>
        <a:lstStyle/>
        <a:p>
          <a:endParaRPr lang="en-US"/>
        </a:p>
      </dgm:t>
    </dgm:pt>
    <dgm:pt modelId="{06FA50BA-500F-46A2-8D5A-C5B12F0ACA1F}" type="sibTrans" cxnId="{FCC830E3-1A3D-43ED-A353-147003BB96F4}">
      <dgm:prSet/>
      <dgm:spPr/>
      <dgm:t>
        <a:bodyPr/>
        <a:lstStyle/>
        <a:p>
          <a:endParaRPr lang="en-US"/>
        </a:p>
      </dgm:t>
    </dgm:pt>
    <dgm:pt modelId="{2B6F84E8-A260-4F3A-BBC9-9462E980BF4C}" type="pres">
      <dgm:prSet presAssocID="{D001EE20-A23E-43CD-AA8B-3E7EF592FDA1}" presName="root" presStyleCnt="0">
        <dgm:presLayoutVars>
          <dgm:dir/>
          <dgm:resizeHandles val="exact"/>
        </dgm:presLayoutVars>
      </dgm:prSet>
      <dgm:spPr/>
    </dgm:pt>
    <dgm:pt modelId="{3941C30F-22E0-4E7A-BBB9-803CA6F672F6}" type="pres">
      <dgm:prSet presAssocID="{52311202-F641-47B0-80A5-37C5EF70510B}" presName="compNode" presStyleCnt="0"/>
      <dgm:spPr/>
    </dgm:pt>
    <dgm:pt modelId="{913CFDA1-518B-442E-AD7C-82D432685E6E}" type="pres">
      <dgm:prSet presAssocID="{52311202-F641-47B0-80A5-37C5EF70510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885F4439-087B-41D6-85A7-AADD36C9A718}" type="pres">
      <dgm:prSet presAssocID="{52311202-F641-47B0-80A5-37C5EF70510B}" presName="spaceRect" presStyleCnt="0"/>
      <dgm:spPr/>
    </dgm:pt>
    <dgm:pt modelId="{248CAE30-A20F-4C2C-9CD1-D8EC16EAEC51}" type="pres">
      <dgm:prSet presAssocID="{52311202-F641-47B0-80A5-37C5EF70510B}" presName="textRect" presStyleLbl="revTx" presStyleIdx="0" presStyleCnt="5">
        <dgm:presLayoutVars>
          <dgm:chMax val="1"/>
          <dgm:chPref val="1"/>
        </dgm:presLayoutVars>
      </dgm:prSet>
      <dgm:spPr/>
    </dgm:pt>
    <dgm:pt modelId="{54CF5C17-D0EB-423D-BD04-C4FB556DAE47}" type="pres">
      <dgm:prSet presAssocID="{D90A116A-5FF3-4A05-A065-F0F35C7AEF74}" presName="sibTrans" presStyleCnt="0"/>
      <dgm:spPr/>
    </dgm:pt>
    <dgm:pt modelId="{CCEF4082-1AFA-4D10-AA0B-2589B7873DBB}" type="pres">
      <dgm:prSet presAssocID="{84694A1C-0BE8-45CB-B016-565BD55E69B4}" presName="compNode" presStyleCnt="0"/>
      <dgm:spPr/>
    </dgm:pt>
    <dgm:pt modelId="{EE5B17B3-5165-494F-96AF-3E9D2EA1FD72}" type="pres">
      <dgm:prSet presAssocID="{84694A1C-0BE8-45CB-B016-565BD55E69B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B38AD898-8798-4813-86CF-A545D95F273B}" type="pres">
      <dgm:prSet presAssocID="{84694A1C-0BE8-45CB-B016-565BD55E69B4}" presName="spaceRect" presStyleCnt="0"/>
      <dgm:spPr/>
    </dgm:pt>
    <dgm:pt modelId="{F4FDEBEB-8CFA-4317-9198-47BCA4B6F5D9}" type="pres">
      <dgm:prSet presAssocID="{84694A1C-0BE8-45CB-B016-565BD55E69B4}" presName="textRect" presStyleLbl="revTx" presStyleIdx="1" presStyleCnt="5">
        <dgm:presLayoutVars>
          <dgm:chMax val="1"/>
          <dgm:chPref val="1"/>
        </dgm:presLayoutVars>
      </dgm:prSet>
      <dgm:spPr/>
    </dgm:pt>
    <dgm:pt modelId="{A994FC85-474F-4494-A8D4-9D527312120F}" type="pres">
      <dgm:prSet presAssocID="{5828016C-5B3E-414F-B3E1-49AC2DE0D5B9}" presName="sibTrans" presStyleCnt="0"/>
      <dgm:spPr/>
    </dgm:pt>
    <dgm:pt modelId="{A7F885E1-4ECA-4313-98F7-EB5E13A5B6F7}" type="pres">
      <dgm:prSet presAssocID="{671ED2F9-D40F-4C88-AFFD-86DF669D9F5E}" presName="compNode" presStyleCnt="0"/>
      <dgm:spPr/>
    </dgm:pt>
    <dgm:pt modelId="{75642719-190D-488B-A24C-48F3FC0A6FAD}" type="pres">
      <dgm:prSet presAssocID="{671ED2F9-D40F-4C88-AFFD-86DF669D9F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33B3809B-C19A-4973-83D6-DBF5C26F61C7}" type="pres">
      <dgm:prSet presAssocID="{671ED2F9-D40F-4C88-AFFD-86DF669D9F5E}" presName="spaceRect" presStyleCnt="0"/>
      <dgm:spPr/>
    </dgm:pt>
    <dgm:pt modelId="{7E011832-22E2-4196-9805-D08607E8DB36}" type="pres">
      <dgm:prSet presAssocID="{671ED2F9-D40F-4C88-AFFD-86DF669D9F5E}" presName="textRect" presStyleLbl="revTx" presStyleIdx="2" presStyleCnt="5">
        <dgm:presLayoutVars>
          <dgm:chMax val="1"/>
          <dgm:chPref val="1"/>
        </dgm:presLayoutVars>
      </dgm:prSet>
      <dgm:spPr/>
    </dgm:pt>
    <dgm:pt modelId="{A6B6E526-37CA-458D-A9AD-15469C434433}" type="pres">
      <dgm:prSet presAssocID="{61DFC36E-1874-4DAA-B92A-F0E64CCD41D7}" presName="sibTrans" presStyleCnt="0"/>
      <dgm:spPr/>
    </dgm:pt>
    <dgm:pt modelId="{5F6D4E78-DFE8-4CB3-9F66-768A2F76DC93}" type="pres">
      <dgm:prSet presAssocID="{1B831DB2-D330-4B3A-B42D-81F72C977E37}" presName="compNode" presStyleCnt="0"/>
      <dgm:spPr/>
    </dgm:pt>
    <dgm:pt modelId="{2DE7A65A-BD93-4A70-B237-5490919E3027}" type="pres">
      <dgm:prSet presAssocID="{1B831DB2-D330-4B3A-B42D-81F72C977E3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6E1ADC4E-C329-4281-9D58-8C3FC07352EF}" type="pres">
      <dgm:prSet presAssocID="{1B831DB2-D330-4B3A-B42D-81F72C977E37}" presName="spaceRect" presStyleCnt="0"/>
      <dgm:spPr/>
    </dgm:pt>
    <dgm:pt modelId="{54163905-E220-48CF-AFE8-F1A6E6FFBBAD}" type="pres">
      <dgm:prSet presAssocID="{1B831DB2-D330-4B3A-B42D-81F72C977E37}" presName="textRect" presStyleLbl="revTx" presStyleIdx="3" presStyleCnt="5">
        <dgm:presLayoutVars>
          <dgm:chMax val="1"/>
          <dgm:chPref val="1"/>
        </dgm:presLayoutVars>
      </dgm:prSet>
      <dgm:spPr/>
    </dgm:pt>
    <dgm:pt modelId="{7B8847B7-5D7E-4FCA-8D13-9037CC84DA30}" type="pres">
      <dgm:prSet presAssocID="{DCC20718-2EB1-4481-B514-2E0F12E91A01}" presName="sibTrans" presStyleCnt="0"/>
      <dgm:spPr/>
    </dgm:pt>
    <dgm:pt modelId="{11CF981B-26F0-4396-B1E6-394E47233B86}" type="pres">
      <dgm:prSet presAssocID="{532A0CB7-D946-4587-8C04-27D692793EA1}" presName="compNode" presStyleCnt="0"/>
      <dgm:spPr/>
    </dgm:pt>
    <dgm:pt modelId="{B333638C-EA8F-413F-8119-B8E5C236ACDE}" type="pres">
      <dgm:prSet presAssocID="{532A0CB7-D946-4587-8C04-27D692793EA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862F10AE-9BA5-4EB8-8D0A-FF391790FC8D}" type="pres">
      <dgm:prSet presAssocID="{532A0CB7-D946-4587-8C04-27D692793EA1}" presName="spaceRect" presStyleCnt="0"/>
      <dgm:spPr/>
    </dgm:pt>
    <dgm:pt modelId="{59B006B8-FAB0-4897-B3AD-8D929EE7D148}" type="pres">
      <dgm:prSet presAssocID="{532A0CB7-D946-4587-8C04-27D692793EA1}" presName="textRect" presStyleLbl="revTx" presStyleIdx="4" presStyleCnt="5">
        <dgm:presLayoutVars>
          <dgm:chMax val="1"/>
          <dgm:chPref val="1"/>
        </dgm:presLayoutVars>
      </dgm:prSet>
      <dgm:spPr/>
    </dgm:pt>
  </dgm:ptLst>
  <dgm:cxnLst>
    <dgm:cxn modelId="{B50C852B-665F-4576-9AF1-26ECD05E9EEE}" type="presOf" srcId="{D001EE20-A23E-43CD-AA8B-3E7EF592FDA1}" destId="{2B6F84E8-A260-4F3A-BBC9-9462E980BF4C}" srcOrd="0" destOrd="0" presId="urn:microsoft.com/office/officeart/2018/2/layout/IconLabelList"/>
    <dgm:cxn modelId="{91D4DB6C-74C5-4A96-A745-1FB127512AB7}" srcId="{D001EE20-A23E-43CD-AA8B-3E7EF592FDA1}" destId="{52311202-F641-47B0-80A5-37C5EF70510B}" srcOrd="0" destOrd="0" parTransId="{052CBF36-17EF-4700-A684-AD87A6F2A2FE}" sibTransId="{D90A116A-5FF3-4A05-A065-F0F35C7AEF74}"/>
    <dgm:cxn modelId="{D9B41056-6282-4CD6-9609-41C31CEB072A}" type="presOf" srcId="{671ED2F9-D40F-4C88-AFFD-86DF669D9F5E}" destId="{7E011832-22E2-4196-9805-D08607E8DB36}" srcOrd="0" destOrd="0" presId="urn:microsoft.com/office/officeart/2018/2/layout/IconLabelList"/>
    <dgm:cxn modelId="{3D44FA8D-4028-4A30-B342-F728EBCBA186}" type="presOf" srcId="{1B831DB2-D330-4B3A-B42D-81F72C977E37}" destId="{54163905-E220-48CF-AFE8-F1A6E6FFBBAD}" srcOrd="0" destOrd="0" presId="urn:microsoft.com/office/officeart/2018/2/layout/IconLabelList"/>
    <dgm:cxn modelId="{F4DF9A97-2310-41AD-809E-F6B48644E77E}" srcId="{D001EE20-A23E-43CD-AA8B-3E7EF592FDA1}" destId="{84694A1C-0BE8-45CB-B016-565BD55E69B4}" srcOrd="1" destOrd="0" parTransId="{E9034456-A77A-4839-9908-EEEA847CF4DB}" sibTransId="{5828016C-5B3E-414F-B3E1-49AC2DE0D5B9}"/>
    <dgm:cxn modelId="{4EFDA2BC-E9EE-4805-8DE9-BAADD91A0948}" srcId="{D001EE20-A23E-43CD-AA8B-3E7EF592FDA1}" destId="{671ED2F9-D40F-4C88-AFFD-86DF669D9F5E}" srcOrd="2" destOrd="0" parTransId="{63071B6A-4AC6-45D0-BD20-E88C32E4356D}" sibTransId="{61DFC36E-1874-4DAA-B92A-F0E64CCD41D7}"/>
    <dgm:cxn modelId="{D3A726BE-CD87-4C17-8E25-C3B079EE5965}" type="presOf" srcId="{532A0CB7-D946-4587-8C04-27D692793EA1}" destId="{59B006B8-FAB0-4897-B3AD-8D929EE7D148}" srcOrd="0" destOrd="0" presId="urn:microsoft.com/office/officeart/2018/2/layout/IconLabelList"/>
    <dgm:cxn modelId="{948D44CB-8C05-4EB4-BADB-A8E1A91C9078}" type="presOf" srcId="{52311202-F641-47B0-80A5-37C5EF70510B}" destId="{248CAE30-A20F-4C2C-9CD1-D8EC16EAEC51}" srcOrd="0" destOrd="0" presId="urn:microsoft.com/office/officeart/2018/2/layout/IconLabelList"/>
    <dgm:cxn modelId="{FCC830E3-1A3D-43ED-A353-147003BB96F4}" srcId="{D001EE20-A23E-43CD-AA8B-3E7EF592FDA1}" destId="{532A0CB7-D946-4587-8C04-27D692793EA1}" srcOrd="4" destOrd="0" parTransId="{D370AED2-CE3E-436B-B7D4-2DE9025C849A}" sibTransId="{06FA50BA-500F-46A2-8D5A-C5B12F0ACA1F}"/>
    <dgm:cxn modelId="{EC3181E8-519E-4180-A3BA-5DB99ECC2E35}" type="presOf" srcId="{84694A1C-0BE8-45CB-B016-565BD55E69B4}" destId="{F4FDEBEB-8CFA-4317-9198-47BCA4B6F5D9}" srcOrd="0" destOrd="0" presId="urn:microsoft.com/office/officeart/2018/2/layout/IconLabelList"/>
    <dgm:cxn modelId="{17B6E8FF-B45F-499D-9607-DA5BC31802D1}" srcId="{D001EE20-A23E-43CD-AA8B-3E7EF592FDA1}" destId="{1B831DB2-D330-4B3A-B42D-81F72C977E37}" srcOrd="3" destOrd="0" parTransId="{3734CD62-15B4-4A0C-B5A2-622D000BAD59}" sibTransId="{DCC20718-2EB1-4481-B514-2E0F12E91A01}"/>
    <dgm:cxn modelId="{226FCC5A-0355-4753-90B8-EF801C29D6A2}" type="presParOf" srcId="{2B6F84E8-A260-4F3A-BBC9-9462E980BF4C}" destId="{3941C30F-22E0-4E7A-BBB9-803CA6F672F6}" srcOrd="0" destOrd="0" presId="urn:microsoft.com/office/officeart/2018/2/layout/IconLabelList"/>
    <dgm:cxn modelId="{A96C294A-D56E-4DBA-B953-62BC5D3B6A3D}" type="presParOf" srcId="{3941C30F-22E0-4E7A-BBB9-803CA6F672F6}" destId="{913CFDA1-518B-442E-AD7C-82D432685E6E}" srcOrd="0" destOrd="0" presId="urn:microsoft.com/office/officeart/2018/2/layout/IconLabelList"/>
    <dgm:cxn modelId="{418C21A2-3485-4314-9027-8CA25D132052}" type="presParOf" srcId="{3941C30F-22E0-4E7A-BBB9-803CA6F672F6}" destId="{885F4439-087B-41D6-85A7-AADD36C9A718}" srcOrd="1" destOrd="0" presId="urn:microsoft.com/office/officeart/2018/2/layout/IconLabelList"/>
    <dgm:cxn modelId="{256B54B6-BF98-47C0-A1DA-39CD01C0CD1D}" type="presParOf" srcId="{3941C30F-22E0-4E7A-BBB9-803CA6F672F6}" destId="{248CAE30-A20F-4C2C-9CD1-D8EC16EAEC51}" srcOrd="2" destOrd="0" presId="urn:microsoft.com/office/officeart/2018/2/layout/IconLabelList"/>
    <dgm:cxn modelId="{8CD72F93-29F7-4D89-83F8-3E370ED646A7}" type="presParOf" srcId="{2B6F84E8-A260-4F3A-BBC9-9462E980BF4C}" destId="{54CF5C17-D0EB-423D-BD04-C4FB556DAE47}" srcOrd="1" destOrd="0" presId="urn:microsoft.com/office/officeart/2018/2/layout/IconLabelList"/>
    <dgm:cxn modelId="{993BFA74-79A6-40A2-B5DC-8168F8BA240B}" type="presParOf" srcId="{2B6F84E8-A260-4F3A-BBC9-9462E980BF4C}" destId="{CCEF4082-1AFA-4D10-AA0B-2589B7873DBB}" srcOrd="2" destOrd="0" presId="urn:microsoft.com/office/officeart/2018/2/layout/IconLabelList"/>
    <dgm:cxn modelId="{341D1938-D41D-4C9E-B8DA-6F037A5026EA}" type="presParOf" srcId="{CCEF4082-1AFA-4D10-AA0B-2589B7873DBB}" destId="{EE5B17B3-5165-494F-96AF-3E9D2EA1FD72}" srcOrd="0" destOrd="0" presId="urn:microsoft.com/office/officeart/2018/2/layout/IconLabelList"/>
    <dgm:cxn modelId="{0C5475CE-70CE-4AF6-862C-261535A79572}" type="presParOf" srcId="{CCEF4082-1AFA-4D10-AA0B-2589B7873DBB}" destId="{B38AD898-8798-4813-86CF-A545D95F273B}" srcOrd="1" destOrd="0" presId="urn:microsoft.com/office/officeart/2018/2/layout/IconLabelList"/>
    <dgm:cxn modelId="{86167BD1-4523-48DD-A5E4-1FAC807FE4D3}" type="presParOf" srcId="{CCEF4082-1AFA-4D10-AA0B-2589B7873DBB}" destId="{F4FDEBEB-8CFA-4317-9198-47BCA4B6F5D9}" srcOrd="2" destOrd="0" presId="urn:microsoft.com/office/officeart/2018/2/layout/IconLabelList"/>
    <dgm:cxn modelId="{FCC2B4D8-DE16-4B19-9F34-826494488937}" type="presParOf" srcId="{2B6F84E8-A260-4F3A-BBC9-9462E980BF4C}" destId="{A994FC85-474F-4494-A8D4-9D527312120F}" srcOrd="3" destOrd="0" presId="urn:microsoft.com/office/officeart/2018/2/layout/IconLabelList"/>
    <dgm:cxn modelId="{72080B2A-09E2-4302-904E-D6AC30B7EB78}" type="presParOf" srcId="{2B6F84E8-A260-4F3A-BBC9-9462E980BF4C}" destId="{A7F885E1-4ECA-4313-98F7-EB5E13A5B6F7}" srcOrd="4" destOrd="0" presId="urn:microsoft.com/office/officeart/2018/2/layout/IconLabelList"/>
    <dgm:cxn modelId="{B894D7D2-8E04-4DC6-9289-D1CEB27088BE}" type="presParOf" srcId="{A7F885E1-4ECA-4313-98F7-EB5E13A5B6F7}" destId="{75642719-190D-488B-A24C-48F3FC0A6FAD}" srcOrd="0" destOrd="0" presId="urn:microsoft.com/office/officeart/2018/2/layout/IconLabelList"/>
    <dgm:cxn modelId="{E05369FD-CE05-4D2D-91FE-4F808BBB94F0}" type="presParOf" srcId="{A7F885E1-4ECA-4313-98F7-EB5E13A5B6F7}" destId="{33B3809B-C19A-4973-83D6-DBF5C26F61C7}" srcOrd="1" destOrd="0" presId="urn:microsoft.com/office/officeart/2018/2/layout/IconLabelList"/>
    <dgm:cxn modelId="{072706B4-9441-4B6E-B321-0DE361794104}" type="presParOf" srcId="{A7F885E1-4ECA-4313-98F7-EB5E13A5B6F7}" destId="{7E011832-22E2-4196-9805-D08607E8DB36}" srcOrd="2" destOrd="0" presId="urn:microsoft.com/office/officeart/2018/2/layout/IconLabelList"/>
    <dgm:cxn modelId="{2271E8C7-7194-47B8-9CC2-6A37C97C4A8E}" type="presParOf" srcId="{2B6F84E8-A260-4F3A-BBC9-9462E980BF4C}" destId="{A6B6E526-37CA-458D-A9AD-15469C434433}" srcOrd="5" destOrd="0" presId="urn:microsoft.com/office/officeart/2018/2/layout/IconLabelList"/>
    <dgm:cxn modelId="{60C42867-FD15-4C56-8A76-81F341DC9A16}" type="presParOf" srcId="{2B6F84E8-A260-4F3A-BBC9-9462E980BF4C}" destId="{5F6D4E78-DFE8-4CB3-9F66-768A2F76DC93}" srcOrd="6" destOrd="0" presId="urn:microsoft.com/office/officeart/2018/2/layout/IconLabelList"/>
    <dgm:cxn modelId="{8B6F0FC2-8381-467C-A7F6-3692998D5E5A}" type="presParOf" srcId="{5F6D4E78-DFE8-4CB3-9F66-768A2F76DC93}" destId="{2DE7A65A-BD93-4A70-B237-5490919E3027}" srcOrd="0" destOrd="0" presId="urn:microsoft.com/office/officeart/2018/2/layout/IconLabelList"/>
    <dgm:cxn modelId="{79A56F04-9D52-4B80-A199-FD56D0C6642B}" type="presParOf" srcId="{5F6D4E78-DFE8-4CB3-9F66-768A2F76DC93}" destId="{6E1ADC4E-C329-4281-9D58-8C3FC07352EF}" srcOrd="1" destOrd="0" presId="urn:microsoft.com/office/officeart/2018/2/layout/IconLabelList"/>
    <dgm:cxn modelId="{4EBEBD44-EF67-445F-A6D0-27D9F84C71A7}" type="presParOf" srcId="{5F6D4E78-DFE8-4CB3-9F66-768A2F76DC93}" destId="{54163905-E220-48CF-AFE8-F1A6E6FFBBAD}" srcOrd="2" destOrd="0" presId="urn:microsoft.com/office/officeart/2018/2/layout/IconLabelList"/>
    <dgm:cxn modelId="{9AE57025-47D9-445D-BB2B-B43EAD0A48CE}" type="presParOf" srcId="{2B6F84E8-A260-4F3A-BBC9-9462E980BF4C}" destId="{7B8847B7-5D7E-4FCA-8D13-9037CC84DA30}" srcOrd="7" destOrd="0" presId="urn:microsoft.com/office/officeart/2018/2/layout/IconLabelList"/>
    <dgm:cxn modelId="{73819F77-D264-47BD-B60D-883C5F12D803}" type="presParOf" srcId="{2B6F84E8-A260-4F3A-BBC9-9462E980BF4C}" destId="{11CF981B-26F0-4396-B1E6-394E47233B86}" srcOrd="8" destOrd="0" presId="urn:microsoft.com/office/officeart/2018/2/layout/IconLabelList"/>
    <dgm:cxn modelId="{D4A1E651-23AA-4989-9827-26097FB9D8BD}" type="presParOf" srcId="{11CF981B-26F0-4396-B1E6-394E47233B86}" destId="{B333638C-EA8F-413F-8119-B8E5C236ACDE}" srcOrd="0" destOrd="0" presId="urn:microsoft.com/office/officeart/2018/2/layout/IconLabelList"/>
    <dgm:cxn modelId="{A8788619-6B0A-44CC-9F54-2829EC2122B1}" type="presParOf" srcId="{11CF981B-26F0-4396-B1E6-394E47233B86}" destId="{862F10AE-9BA5-4EB8-8D0A-FF391790FC8D}" srcOrd="1" destOrd="0" presId="urn:microsoft.com/office/officeart/2018/2/layout/IconLabelList"/>
    <dgm:cxn modelId="{85856221-2895-4496-89AB-7E6F6E46F13D}" type="presParOf" srcId="{11CF981B-26F0-4396-B1E6-394E47233B86}" destId="{59B006B8-FAB0-4897-B3AD-8D929EE7D14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39A63-CB18-4B54-B215-535ABAC18AF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725B290-10BC-47B8-BA23-C8DCC24CE6E1}">
      <dgm:prSet/>
      <dgm:spPr/>
      <dgm:t>
        <a:bodyPr/>
        <a:lstStyle/>
        <a:p>
          <a:r>
            <a:rPr lang="en-US" dirty="0"/>
            <a:t>Meme stocks (GME, AMC, etc.), while relevant and posting more FTDs than the average equity, are not the securities posting the most FTDs on US markets</a:t>
          </a:r>
        </a:p>
      </dgm:t>
    </dgm:pt>
    <dgm:pt modelId="{25A06066-6143-4B28-85C6-2402E8E9ACD9}" type="parTrans" cxnId="{B6209164-5D1F-4CD4-BDD7-6FF49FCF9927}">
      <dgm:prSet/>
      <dgm:spPr/>
      <dgm:t>
        <a:bodyPr/>
        <a:lstStyle/>
        <a:p>
          <a:endParaRPr lang="en-US"/>
        </a:p>
      </dgm:t>
    </dgm:pt>
    <dgm:pt modelId="{665F5571-42C4-4057-91DA-8BC46939C440}" type="sibTrans" cxnId="{B6209164-5D1F-4CD4-BDD7-6FF49FCF9927}">
      <dgm:prSet/>
      <dgm:spPr/>
      <dgm:t>
        <a:bodyPr/>
        <a:lstStyle/>
        <a:p>
          <a:endParaRPr lang="en-US"/>
        </a:p>
      </dgm:t>
    </dgm:pt>
    <dgm:pt modelId="{92F86E64-95A1-4E74-8A45-B00DC04B77B2}">
      <dgm:prSet/>
      <dgm:spPr/>
      <dgm:t>
        <a:bodyPr/>
        <a:lstStyle/>
        <a:p>
          <a:r>
            <a:rPr lang="en-CA"/>
            <a:t>63 different symbols all posted more FTDs relative to the amounts GME posted </a:t>
          </a:r>
          <a:endParaRPr lang="en-US"/>
        </a:p>
      </dgm:t>
    </dgm:pt>
    <dgm:pt modelId="{74795361-D034-4DB6-8718-B06241B0096E}" type="parTrans" cxnId="{8F7A5AA2-3B07-4823-8CD2-260355745CA1}">
      <dgm:prSet/>
      <dgm:spPr/>
      <dgm:t>
        <a:bodyPr/>
        <a:lstStyle/>
        <a:p>
          <a:endParaRPr lang="en-US"/>
        </a:p>
      </dgm:t>
    </dgm:pt>
    <dgm:pt modelId="{23F6CA72-15EB-449A-AC71-C8435A5C1023}" type="sibTrans" cxnId="{8F7A5AA2-3B07-4823-8CD2-260355745CA1}">
      <dgm:prSet/>
      <dgm:spPr/>
      <dgm:t>
        <a:bodyPr/>
        <a:lstStyle/>
        <a:p>
          <a:endParaRPr lang="en-US"/>
        </a:p>
      </dgm:t>
    </dgm:pt>
    <dgm:pt modelId="{8FE9A6B4-AB58-4465-800A-8588E9A8AF4C}">
      <dgm:prSet/>
      <dgm:spPr/>
      <dgm:t>
        <a:bodyPr/>
        <a:lstStyle/>
        <a:p>
          <a:r>
            <a:rPr lang="en-CA" dirty="0"/>
            <a:t>73 of the top 100 symbols for FTD data were ETFs as opposed to single companies</a:t>
          </a:r>
          <a:endParaRPr lang="en-US" dirty="0"/>
        </a:p>
      </dgm:t>
    </dgm:pt>
    <dgm:pt modelId="{BEA636BB-67D8-4FAD-ACB3-3F842E02D389}" type="parTrans" cxnId="{9BBCB384-458A-4270-9711-78B949D3C470}">
      <dgm:prSet/>
      <dgm:spPr/>
      <dgm:t>
        <a:bodyPr/>
        <a:lstStyle/>
        <a:p>
          <a:endParaRPr lang="en-US"/>
        </a:p>
      </dgm:t>
    </dgm:pt>
    <dgm:pt modelId="{74BA3DDB-D2BC-4DBB-9E3C-BFE1EABB853C}" type="sibTrans" cxnId="{9BBCB384-458A-4270-9711-78B949D3C470}">
      <dgm:prSet/>
      <dgm:spPr/>
      <dgm:t>
        <a:bodyPr/>
        <a:lstStyle/>
        <a:p>
          <a:endParaRPr lang="en-US"/>
        </a:p>
      </dgm:t>
    </dgm:pt>
    <dgm:pt modelId="{E41675E1-9012-4519-BF58-66393961F45C}">
      <dgm:prSet/>
      <dgm:spPr/>
      <dgm:t>
        <a:bodyPr/>
        <a:lstStyle/>
        <a:p>
          <a:r>
            <a:rPr lang="en-CA" dirty="0"/>
            <a:t>Conclusion: FTDs occur way more often on the stock market than previously assumed, with many symbols posting absurd amounts of fails, indicating many of their shares were never purchased within their expected settlement dates, if ever purchased</a:t>
          </a:r>
          <a:endParaRPr lang="en-US" dirty="0"/>
        </a:p>
      </dgm:t>
    </dgm:pt>
    <dgm:pt modelId="{57B44C35-B9B2-489A-81D8-BB1CF3148C2D}" type="parTrans" cxnId="{3DD8CD02-392A-45DF-BBED-8E551A346A46}">
      <dgm:prSet/>
      <dgm:spPr/>
      <dgm:t>
        <a:bodyPr/>
        <a:lstStyle/>
        <a:p>
          <a:endParaRPr lang="en-US"/>
        </a:p>
      </dgm:t>
    </dgm:pt>
    <dgm:pt modelId="{0109EFA4-64C0-46A8-B745-1A980CE17B4E}" type="sibTrans" cxnId="{3DD8CD02-392A-45DF-BBED-8E551A346A46}">
      <dgm:prSet/>
      <dgm:spPr/>
      <dgm:t>
        <a:bodyPr/>
        <a:lstStyle/>
        <a:p>
          <a:endParaRPr lang="en-US"/>
        </a:p>
      </dgm:t>
    </dgm:pt>
    <dgm:pt modelId="{5450417C-9FD5-4379-9F9E-B3A6AE954C70}" type="pres">
      <dgm:prSet presAssocID="{20A39A63-CB18-4B54-B215-535ABAC18AF7}" presName="linear" presStyleCnt="0">
        <dgm:presLayoutVars>
          <dgm:animLvl val="lvl"/>
          <dgm:resizeHandles val="exact"/>
        </dgm:presLayoutVars>
      </dgm:prSet>
      <dgm:spPr/>
    </dgm:pt>
    <dgm:pt modelId="{21BBD215-7258-4553-868F-6EBFC86A31AB}" type="pres">
      <dgm:prSet presAssocID="{B725B290-10BC-47B8-BA23-C8DCC24CE6E1}" presName="parentText" presStyleLbl="node1" presStyleIdx="0" presStyleCnt="4">
        <dgm:presLayoutVars>
          <dgm:chMax val="0"/>
          <dgm:bulletEnabled val="1"/>
        </dgm:presLayoutVars>
      </dgm:prSet>
      <dgm:spPr/>
    </dgm:pt>
    <dgm:pt modelId="{3CE49107-F993-4611-805E-FBC064AE34FE}" type="pres">
      <dgm:prSet presAssocID="{665F5571-42C4-4057-91DA-8BC46939C440}" presName="spacer" presStyleCnt="0"/>
      <dgm:spPr/>
    </dgm:pt>
    <dgm:pt modelId="{18DBCE11-B2E4-4252-93FF-31C8CCDE2CD2}" type="pres">
      <dgm:prSet presAssocID="{92F86E64-95A1-4E74-8A45-B00DC04B77B2}" presName="parentText" presStyleLbl="node1" presStyleIdx="1" presStyleCnt="4">
        <dgm:presLayoutVars>
          <dgm:chMax val="0"/>
          <dgm:bulletEnabled val="1"/>
        </dgm:presLayoutVars>
      </dgm:prSet>
      <dgm:spPr/>
    </dgm:pt>
    <dgm:pt modelId="{2C41BD6A-B503-47ED-9D9A-C30A6F05E727}" type="pres">
      <dgm:prSet presAssocID="{23F6CA72-15EB-449A-AC71-C8435A5C1023}" presName="spacer" presStyleCnt="0"/>
      <dgm:spPr/>
    </dgm:pt>
    <dgm:pt modelId="{F55DE31D-85BB-4BCC-98A0-CC5991B93586}" type="pres">
      <dgm:prSet presAssocID="{8FE9A6B4-AB58-4465-800A-8588E9A8AF4C}" presName="parentText" presStyleLbl="node1" presStyleIdx="2" presStyleCnt="4">
        <dgm:presLayoutVars>
          <dgm:chMax val="0"/>
          <dgm:bulletEnabled val="1"/>
        </dgm:presLayoutVars>
      </dgm:prSet>
      <dgm:spPr/>
    </dgm:pt>
    <dgm:pt modelId="{1026E463-716A-40CD-A5CA-B402F17C6B33}" type="pres">
      <dgm:prSet presAssocID="{74BA3DDB-D2BC-4DBB-9E3C-BFE1EABB853C}" presName="spacer" presStyleCnt="0"/>
      <dgm:spPr/>
    </dgm:pt>
    <dgm:pt modelId="{4F7F625F-EAE2-4A2A-ABB3-5BB7B3AF2C65}" type="pres">
      <dgm:prSet presAssocID="{E41675E1-9012-4519-BF58-66393961F45C}" presName="parentText" presStyleLbl="node1" presStyleIdx="3" presStyleCnt="4">
        <dgm:presLayoutVars>
          <dgm:chMax val="0"/>
          <dgm:bulletEnabled val="1"/>
        </dgm:presLayoutVars>
      </dgm:prSet>
      <dgm:spPr/>
    </dgm:pt>
  </dgm:ptLst>
  <dgm:cxnLst>
    <dgm:cxn modelId="{3DD8CD02-392A-45DF-BBED-8E551A346A46}" srcId="{20A39A63-CB18-4B54-B215-535ABAC18AF7}" destId="{E41675E1-9012-4519-BF58-66393961F45C}" srcOrd="3" destOrd="0" parTransId="{57B44C35-B9B2-489A-81D8-BB1CF3148C2D}" sibTransId="{0109EFA4-64C0-46A8-B745-1A980CE17B4E}"/>
    <dgm:cxn modelId="{9EC2BD03-56E9-4F51-ACC2-BE8D82DFFD85}" type="presOf" srcId="{92F86E64-95A1-4E74-8A45-B00DC04B77B2}" destId="{18DBCE11-B2E4-4252-93FF-31C8CCDE2CD2}" srcOrd="0" destOrd="0" presId="urn:microsoft.com/office/officeart/2005/8/layout/vList2"/>
    <dgm:cxn modelId="{22298524-560F-4F80-96FD-7CB8A2723C15}" type="presOf" srcId="{8FE9A6B4-AB58-4465-800A-8588E9A8AF4C}" destId="{F55DE31D-85BB-4BCC-98A0-CC5991B93586}" srcOrd="0" destOrd="0" presId="urn:microsoft.com/office/officeart/2005/8/layout/vList2"/>
    <dgm:cxn modelId="{05F35A43-38A5-44E5-8793-797822101BDB}" type="presOf" srcId="{20A39A63-CB18-4B54-B215-535ABAC18AF7}" destId="{5450417C-9FD5-4379-9F9E-B3A6AE954C70}" srcOrd="0" destOrd="0" presId="urn:microsoft.com/office/officeart/2005/8/layout/vList2"/>
    <dgm:cxn modelId="{B6209164-5D1F-4CD4-BDD7-6FF49FCF9927}" srcId="{20A39A63-CB18-4B54-B215-535ABAC18AF7}" destId="{B725B290-10BC-47B8-BA23-C8DCC24CE6E1}" srcOrd="0" destOrd="0" parTransId="{25A06066-6143-4B28-85C6-2402E8E9ACD9}" sibTransId="{665F5571-42C4-4057-91DA-8BC46939C440}"/>
    <dgm:cxn modelId="{FF2BC76A-40A0-4E63-A719-AC7D47F13471}" type="presOf" srcId="{E41675E1-9012-4519-BF58-66393961F45C}" destId="{4F7F625F-EAE2-4A2A-ABB3-5BB7B3AF2C65}" srcOrd="0" destOrd="0" presId="urn:microsoft.com/office/officeart/2005/8/layout/vList2"/>
    <dgm:cxn modelId="{9BBCB384-458A-4270-9711-78B949D3C470}" srcId="{20A39A63-CB18-4B54-B215-535ABAC18AF7}" destId="{8FE9A6B4-AB58-4465-800A-8588E9A8AF4C}" srcOrd="2" destOrd="0" parTransId="{BEA636BB-67D8-4FAD-ACB3-3F842E02D389}" sibTransId="{74BA3DDB-D2BC-4DBB-9E3C-BFE1EABB853C}"/>
    <dgm:cxn modelId="{8F7A5AA2-3B07-4823-8CD2-260355745CA1}" srcId="{20A39A63-CB18-4B54-B215-535ABAC18AF7}" destId="{92F86E64-95A1-4E74-8A45-B00DC04B77B2}" srcOrd="1" destOrd="0" parTransId="{74795361-D034-4DB6-8718-B06241B0096E}" sibTransId="{23F6CA72-15EB-449A-AC71-C8435A5C1023}"/>
    <dgm:cxn modelId="{615DB3D6-7409-4077-8B08-16563FD858F4}" type="presOf" srcId="{B725B290-10BC-47B8-BA23-C8DCC24CE6E1}" destId="{21BBD215-7258-4553-868F-6EBFC86A31AB}" srcOrd="0" destOrd="0" presId="urn:microsoft.com/office/officeart/2005/8/layout/vList2"/>
    <dgm:cxn modelId="{E9156553-9647-435C-B129-ED2BD27B7ACF}" type="presParOf" srcId="{5450417C-9FD5-4379-9F9E-B3A6AE954C70}" destId="{21BBD215-7258-4553-868F-6EBFC86A31AB}" srcOrd="0" destOrd="0" presId="urn:microsoft.com/office/officeart/2005/8/layout/vList2"/>
    <dgm:cxn modelId="{83003C2F-8CCB-4B31-A18C-5CBE7A2F7B3C}" type="presParOf" srcId="{5450417C-9FD5-4379-9F9E-B3A6AE954C70}" destId="{3CE49107-F993-4611-805E-FBC064AE34FE}" srcOrd="1" destOrd="0" presId="urn:microsoft.com/office/officeart/2005/8/layout/vList2"/>
    <dgm:cxn modelId="{7D6E1ACA-34B8-418A-9D8B-603249BA0E83}" type="presParOf" srcId="{5450417C-9FD5-4379-9F9E-B3A6AE954C70}" destId="{18DBCE11-B2E4-4252-93FF-31C8CCDE2CD2}" srcOrd="2" destOrd="0" presId="urn:microsoft.com/office/officeart/2005/8/layout/vList2"/>
    <dgm:cxn modelId="{7E6E0181-C1A1-4CDD-8C68-77535FC5EE8F}" type="presParOf" srcId="{5450417C-9FD5-4379-9F9E-B3A6AE954C70}" destId="{2C41BD6A-B503-47ED-9D9A-C30A6F05E727}" srcOrd="3" destOrd="0" presId="urn:microsoft.com/office/officeart/2005/8/layout/vList2"/>
    <dgm:cxn modelId="{26B0F7D3-ECCC-4D4A-B9D6-180E3A895732}" type="presParOf" srcId="{5450417C-9FD5-4379-9F9E-B3A6AE954C70}" destId="{F55DE31D-85BB-4BCC-98A0-CC5991B93586}" srcOrd="4" destOrd="0" presId="urn:microsoft.com/office/officeart/2005/8/layout/vList2"/>
    <dgm:cxn modelId="{7C53C4B3-6E72-416B-B925-A422E95CF23C}" type="presParOf" srcId="{5450417C-9FD5-4379-9F9E-B3A6AE954C70}" destId="{1026E463-716A-40CD-A5CA-B402F17C6B33}" srcOrd="5" destOrd="0" presId="urn:microsoft.com/office/officeart/2005/8/layout/vList2"/>
    <dgm:cxn modelId="{030A7AB7-8725-4199-8D98-77A0EAE5AD56}" type="presParOf" srcId="{5450417C-9FD5-4379-9F9E-B3A6AE954C70}" destId="{4F7F625F-EAE2-4A2A-ABB3-5BB7B3AF2C6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0F2D73-E698-4022-A172-9D99C2B975E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B196B12-BB81-4839-9FCD-D7E0356E8265}">
      <dgm:prSet/>
      <dgm:spPr/>
      <dgm:t>
        <a:bodyPr/>
        <a:lstStyle/>
        <a:p>
          <a:r>
            <a:rPr lang="en-US" dirty="0"/>
            <a:t>This project makes several assumptions</a:t>
          </a:r>
        </a:p>
      </dgm:t>
    </dgm:pt>
    <dgm:pt modelId="{A8F84319-766F-4922-ACB8-F1A8F28EFAD4}" type="parTrans" cxnId="{A1496237-D4C1-4035-BABA-F2096C4E834C}">
      <dgm:prSet/>
      <dgm:spPr/>
      <dgm:t>
        <a:bodyPr/>
        <a:lstStyle/>
        <a:p>
          <a:endParaRPr lang="en-US"/>
        </a:p>
      </dgm:t>
    </dgm:pt>
    <dgm:pt modelId="{C9DC857F-2B4D-4B4F-BADA-25F8D5D66321}" type="sibTrans" cxnId="{A1496237-D4C1-4035-BABA-F2096C4E834C}">
      <dgm:prSet/>
      <dgm:spPr/>
      <dgm:t>
        <a:bodyPr/>
        <a:lstStyle/>
        <a:p>
          <a:endParaRPr lang="en-US"/>
        </a:p>
      </dgm:t>
    </dgm:pt>
    <dgm:pt modelId="{49F29B69-5686-46E2-BEB4-157D4DD66DE6}">
      <dgm:prSet/>
      <dgm:spPr/>
      <dgm:t>
        <a:bodyPr/>
        <a:lstStyle/>
        <a:p>
          <a:r>
            <a:rPr lang="en-US" dirty="0"/>
            <a:t>It assumes that, from a brokerage or other large financial entity’s position, it can be better to fail on an obligation than it is to cover or fulfill the obligation</a:t>
          </a:r>
        </a:p>
      </dgm:t>
    </dgm:pt>
    <dgm:pt modelId="{B6D6B31D-9B76-4302-8CCE-F59A9F676745}" type="parTrans" cxnId="{AF3AD84A-A90F-49EB-B2B6-CB881853431B}">
      <dgm:prSet/>
      <dgm:spPr/>
      <dgm:t>
        <a:bodyPr/>
        <a:lstStyle/>
        <a:p>
          <a:endParaRPr lang="en-US"/>
        </a:p>
      </dgm:t>
    </dgm:pt>
    <dgm:pt modelId="{380B382C-88D4-456B-9718-6AA24EADC3E8}" type="sibTrans" cxnId="{AF3AD84A-A90F-49EB-B2B6-CB881853431B}">
      <dgm:prSet/>
      <dgm:spPr/>
      <dgm:t>
        <a:bodyPr/>
        <a:lstStyle/>
        <a:p>
          <a:endParaRPr lang="en-US"/>
        </a:p>
      </dgm:t>
    </dgm:pt>
    <dgm:pt modelId="{51EEDDA2-3F41-40C0-A363-F02D418A2225}">
      <dgm:prSet/>
      <dgm:spPr/>
      <dgm:t>
        <a:bodyPr/>
        <a:lstStyle/>
        <a:p>
          <a:r>
            <a:rPr lang="en-US" dirty="0"/>
            <a:t>This is especially true if the fines and other punishments for failing to deliver and locate shares of a security, are cheaper than the cost of locating the shares themselves. Especially in instances where a company’s stock has high amounts of short interest attached to the security</a:t>
          </a:r>
        </a:p>
      </dgm:t>
    </dgm:pt>
    <dgm:pt modelId="{2C3419DA-5EE7-4793-8DD2-BE3C1FE92DC4}" type="parTrans" cxnId="{0032C22B-B1D6-45DF-B00C-A91C833C36A7}">
      <dgm:prSet/>
      <dgm:spPr/>
      <dgm:t>
        <a:bodyPr/>
        <a:lstStyle/>
        <a:p>
          <a:endParaRPr lang="en-US"/>
        </a:p>
      </dgm:t>
    </dgm:pt>
    <dgm:pt modelId="{61ABFF56-B43C-4616-A520-A0DDAD134F73}" type="sibTrans" cxnId="{0032C22B-B1D6-45DF-B00C-A91C833C36A7}">
      <dgm:prSet/>
      <dgm:spPr/>
      <dgm:t>
        <a:bodyPr/>
        <a:lstStyle/>
        <a:p>
          <a:endParaRPr lang="en-US"/>
        </a:p>
      </dgm:t>
    </dgm:pt>
    <dgm:pt modelId="{5BAAA425-917C-4841-BE2C-73DC2477F684}">
      <dgm:prSet/>
      <dgm:spPr/>
      <dgm:t>
        <a:bodyPr/>
        <a:lstStyle/>
        <a:p>
          <a:r>
            <a:rPr lang="en-US" dirty="0"/>
            <a:t>When a FTD is posted, it creates an obligation of shares needed to be purchased on the market. While a buy/sell order was processed and money may have moved to its intended recipients, the underlying shares of the company were never purchased, but are still required to be purchased as per the market rules dictated by FINRA, SEC, and other regulatory authorities </a:t>
          </a:r>
        </a:p>
      </dgm:t>
    </dgm:pt>
    <dgm:pt modelId="{FEBFFC27-456B-4335-A24C-6BBDF901000E}" type="parTrans" cxnId="{F9FC8BB2-E550-4A74-8565-C4083BB4AEFB}">
      <dgm:prSet/>
      <dgm:spPr/>
      <dgm:t>
        <a:bodyPr/>
        <a:lstStyle/>
        <a:p>
          <a:endParaRPr lang="en-US"/>
        </a:p>
      </dgm:t>
    </dgm:pt>
    <dgm:pt modelId="{398DA0E6-78AF-40F5-AABE-126180AAB590}" type="sibTrans" cxnId="{F9FC8BB2-E550-4A74-8565-C4083BB4AEFB}">
      <dgm:prSet/>
      <dgm:spPr/>
      <dgm:t>
        <a:bodyPr/>
        <a:lstStyle/>
        <a:p>
          <a:endParaRPr lang="en-US"/>
        </a:p>
      </dgm:t>
    </dgm:pt>
    <dgm:pt modelId="{6DD76F12-6F3B-4C2B-BFB4-C269EE339AAE}" type="pres">
      <dgm:prSet presAssocID="{430F2D73-E698-4022-A172-9D99C2B975E7}" presName="linear" presStyleCnt="0">
        <dgm:presLayoutVars>
          <dgm:animLvl val="lvl"/>
          <dgm:resizeHandles val="exact"/>
        </dgm:presLayoutVars>
      </dgm:prSet>
      <dgm:spPr/>
    </dgm:pt>
    <dgm:pt modelId="{7F21026D-BDE1-4ED3-A219-C191C480F34A}" type="pres">
      <dgm:prSet presAssocID="{8B196B12-BB81-4839-9FCD-D7E0356E8265}" presName="parentText" presStyleLbl="node1" presStyleIdx="0" presStyleCnt="4">
        <dgm:presLayoutVars>
          <dgm:chMax val="0"/>
          <dgm:bulletEnabled val="1"/>
        </dgm:presLayoutVars>
      </dgm:prSet>
      <dgm:spPr/>
    </dgm:pt>
    <dgm:pt modelId="{08932B6D-0BE5-4402-A244-BCB824072678}" type="pres">
      <dgm:prSet presAssocID="{C9DC857F-2B4D-4B4F-BADA-25F8D5D66321}" presName="spacer" presStyleCnt="0"/>
      <dgm:spPr/>
    </dgm:pt>
    <dgm:pt modelId="{E4407CBD-77A0-4057-9407-ED24A7FEB4A3}" type="pres">
      <dgm:prSet presAssocID="{49F29B69-5686-46E2-BEB4-157D4DD66DE6}" presName="parentText" presStyleLbl="node1" presStyleIdx="1" presStyleCnt="4">
        <dgm:presLayoutVars>
          <dgm:chMax val="0"/>
          <dgm:bulletEnabled val="1"/>
        </dgm:presLayoutVars>
      </dgm:prSet>
      <dgm:spPr/>
    </dgm:pt>
    <dgm:pt modelId="{6CCE319B-81E7-44E3-B167-7BAC9B9A9A09}" type="pres">
      <dgm:prSet presAssocID="{380B382C-88D4-456B-9718-6AA24EADC3E8}" presName="spacer" presStyleCnt="0"/>
      <dgm:spPr/>
    </dgm:pt>
    <dgm:pt modelId="{2C7F634A-2AF0-491E-8104-26E53413B7BF}" type="pres">
      <dgm:prSet presAssocID="{51EEDDA2-3F41-40C0-A363-F02D418A2225}" presName="parentText" presStyleLbl="node1" presStyleIdx="2" presStyleCnt="4">
        <dgm:presLayoutVars>
          <dgm:chMax val="0"/>
          <dgm:bulletEnabled val="1"/>
        </dgm:presLayoutVars>
      </dgm:prSet>
      <dgm:spPr/>
    </dgm:pt>
    <dgm:pt modelId="{2A94DDA4-27B3-4781-BF99-2A55276B2EFF}" type="pres">
      <dgm:prSet presAssocID="{61ABFF56-B43C-4616-A520-A0DDAD134F73}" presName="spacer" presStyleCnt="0"/>
      <dgm:spPr/>
    </dgm:pt>
    <dgm:pt modelId="{0F0336EE-436E-4E6E-B2E0-BE4F38E7B817}" type="pres">
      <dgm:prSet presAssocID="{5BAAA425-917C-4841-BE2C-73DC2477F684}" presName="parentText" presStyleLbl="node1" presStyleIdx="3" presStyleCnt="4">
        <dgm:presLayoutVars>
          <dgm:chMax val="0"/>
          <dgm:bulletEnabled val="1"/>
        </dgm:presLayoutVars>
      </dgm:prSet>
      <dgm:spPr/>
    </dgm:pt>
  </dgm:ptLst>
  <dgm:cxnLst>
    <dgm:cxn modelId="{0032C22B-B1D6-45DF-B00C-A91C833C36A7}" srcId="{430F2D73-E698-4022-A172-9D99C2B975E7}" destId="{51EEDDA2-3F41-40C0-A363-F02D418A2225}" srcOrd="2" destOrd="0" parTransId="{2C3419DA-5EE7-4793-8DD2-BE3C1FE92DC4}" sibTransId="{61ABFF56-B43C-4616-A520-A0DDAD134F73}"/>
    <dgm:cxn modelId="{A1496237-D4C1-4035-BABA-F2096C4E834C}" srcId="{430F2D73-E698-4022-A172-9D99C2B975E7}" destId="{8B196B12-BB81-4839-9FCD-D7E0356E8265}" srcOrd="0" destOrd="0" parTransId="{A8F84319-766F-4922-ACB8-F1A8F28EFAD4}" sibTransId="{C9DC857F-2B4D-4B4F-BADA-25F8D5D66321}"/>
    <dgm:cxn modelId="{86D0C338-349D-4716-9CCB-D2B0AAEE0908}" type="presOf" srcId="{51EEDDA2-3F41-40C0-A363-F02D418A2225}" destId="{2C7F634A-2AF0-491E-8104-26E53413B7BF}" srcOrd="0" destOrd="0" presId="urn:microsoft.com/office/officeart/2005/8/layout/vList2"/>
    <dgm:cxn modelId="{87E6A744-97FC-4A66-9E81-8865E6C0D683}" type="presOf" srcId="{8B196B12-BB81-4839-9FCD-D7E0356E8265}" destId="{7F21026D-BDE1-4ED3-A219-C191C480F34A}" srcOrd="0" destOrd="0" presId="urn:microsoft.com/office/officeart/2005/8/layout/vList2"/>
    <dgm:cxn modelId="{AF3AD84A-A90F-49EB-B2B6-CB881853431B}" srcId="{430F2D73-E698-4022-A172-9D99C2B975E7}" destId="{49F29B69-5686-46E2-BEB4-157D4DD66DE6}" srcOrd="1" destOrd="0" parTransId="{B6D6B31D-9B76-4302-8CCE-F59A9F676745}" sibTransId="{380B382C-88D4-456B-9718-6AA24EADC3E8}"/>
    <dgm:cxn modelId="{9CFCA7A1-F51E-48D7-AB30-FBE83A77D57F}" type="presOf" srcId="{5BAAA425-917C-4841-BE2C-73DC2477F684}" destId="{0F0336EE-436E-4E6E-B2E0-BE4F38E7B817}" srcOrd="0" destOrd="0" presId="urn:microsoft.com/office/officeart/2005/8/layout/vList2"/>
    <dgm:cxn modelId="{EF8852A6-A8B3-460C-B9C4-A4693C568D5F}" type="presOf" srcId="{49F29B69-5686-46E2-BEB4-157D4DD66DE6}" destId="{E4407CBD-77A0-4057-9407-ED24A7FEB4A3}" srcOrd="0" destOrd="0" presId="urn:microsoft.com/office/officeart/2005/8/layout/vList2"/>
    <dgm:cxn modelId="{F9FC8BB2-E550-4A74-8565-C4083BB4AEFB}" srcId="{430F2D73-E698-4022-A172-9D99C2B975E7}" destId="{5BAAA425-917C-4841-BE2C-73DC2477F684}" srcOrd="3" destOrd="0" parTransId="{FEBFFC27-456B-4335-A24C-6BBDF901000E}" sibTransId="{398DA0E6-78AF-40F5-AABE-126180AAB590}"/>
    <dgm:cxn modelId="{05D8E8F5-9BCA-414D-BC8F-9C0A1CE02F16}" type="presOf" srcId="{430F2D73-E698-4022-A172-9D99C2B975E7}" destId="{6DD76F12-6F3B-4C2B-BFB4-C269EE339AAE}" srcOrd="0" destOrd="0" presId="urn:microsoft.com/office/officeart/2005/8/layout/vList2"/>
    <dgm:cxn modelId="{769534BB-429C-41FE-BE35-847F1E51EBE4}" type="presParOf" srcId="{6DD76F12-6F3B-4C2B-BFB4-C269EE339AAE}" destId="{7F21026D-BDE1-4ED3-A219-C191C480F34A}" srcOrd="0" destOrd="0" presId="urn:microsoft.com/office/officeart/2005/8/layout/vList2"/>
    <dgm:cxn modelId="{57F3104D-D837-4165-B75C-A198933801CE}" type="presParOf" srcId="{6DD76F12-6F3B-4C2B-BFB4-C269EE339AAE}" destId="{08932B6D-0BE5-4402-A244-BCB824072678}" srcOrd="1" destOrd="0" presId="urn:microsoft.com/office/officeart/2005/8/layout/vList2"/>
    <dgm:cxn modelId="{0A03B113-4C18-40DB-8823-362CED01138A}" type="presParOf" srcId="{6DD76F12-6F3B-4C2B-BFB4-C269EE339AAE}" destId="{E4407CBD-77A0-4057-9407-ED24A7FEB4A3}" srcOrd="2" destOrd="0" presId="urn:microsoft.com/office/officeart/2005/8/layout/vList2"/>
    <dgm:cxn modelId="{24B2617E-FB72-4230-8D3A-29CB27DE105D}" type="presParOf" srcId="{6DD76F12-6F3B-4C2B-BFB4-C269EE339AAE}" destId="{6CCE319B-81E7-44E3-B167-7BAC9B9A9A09}" srcOrd="3" destOrd="0" presId="urn:microsoft.com/office/officeart/2005/8/layout/vList2"/>
    <dgm:cxn modelId="{77F4ED67-8536-4AFD-B34C-A43AA26BD1CF}" type="presParOf" srcId="{6DD76F12-6F3B-4C2B-BFB4-C269EE339AAE}" destId="{2C7F634A-2AF0-491E-8104-26E53413B7BF}" srcOrd="4" destOrd="0" presId="urn:microsoft.com/office/officeart/2005/8/layout/vList2"/>
    <dgm:cxn modelId="{199BBBC2-AF5C-4143-97E2-9FB843D5A666}" type="presParOf" srcId="{6DD76F12-6F3B-4C2B-BFB4-C269EE339AAE}" destId="{2A94DDA4-27B3-4781-BF99-2A55276B2EFF}" srcOrd="5" destOrd="0" presId="urn:microsoft.com/office/officeart/2005/8/layout/vList2"/>
    <dgm:cxn modelId="{A5AFCFC6-44F0-4DF5-AD59-DCB65F93FF1B}" type="presParOf" srcId="{6DD76F12-6F3B-4C2B-BFB4-C269EE339AAE}" destId="{0F0336EE-436E-4E6E-B2E0-BE4F38E7B81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3FE447-EF39-4559-9F20-F734E579D30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5560309-2DB9-4C2F-92B0-DCD8155E51A9}">
      <dgm:prSet/>
      <dgm:spPr/>
      <dgm:t>
        <a:bodyPr/>
        <a:lstStyle/>
        <a:p>
          <a:r>
            <a:rPr lang="en-US"/>
            <a:t>Assuming Fail-to-Delivers are guaranteed to be eventual “buys” of a security, can a machine learning model be created that can predict closing price movement of a security, by examining features of a stock’s price, including Fail-to-Deliver and Short Interest data?</a:t>
          </a:r>
        </a:p>
      </dgm:t>
    </dgm:pt>
    <dgm:pt modelId="{8E22BA39-F366-4E25-900B-7B7C6D377BC1}" type="parTrans" cxnId="{E9CFDBFA-07C9-49D6-AD7F-91F9079A95DC}">
      <dgm:prSet/>
      <dgm:spPr/>
      <dgm:t>
        <a:bodyPr/>
        <a:lstStyle/>
        <a:p>
          <a:endParaRPr lang="en-US"/>
        </a:p>
      </dgm:t>
    </dgm:pt>
    <dgm:pt modelId="{2CD51037-A092-4C4A-92DD-2542D743F426}" type="sibTrans" cxnId="{E9CFDBFA-07C9-49D6-AD7F-91F9079A95DC}">
      <dgm:prSet/>
      <dgm:spPr/>
      <dgm:t>
        <a:bodyPr/>
        <a:lstStyle/>
        <a:p>
          <a:endParaRPr lang="en-US"/>
        </a:p>
      </dgm:t>
    </dgm:pt>
    <dgm:pt modelId="{3684E6DA-8FBE-4F99-8240-4DF1264DCB17}">
      <dgm:prSet/>
      <dgm:spPr/>
      <dgm:t>
        <a:bodyPr/>
        <a:lstStyle/>
        <a:p>
          <a:r>
            <a:rPr lang="en-US" dirty="0"/>
            <a:t>Therefore, the goal of this project is to locate as many equities as possible with high quantities of FTDs, collect, and use the historical data of the security as features for the machine learning model, in order to create a suite of models that can accurately predict the closing price of the securities collected and passed through the models</a:t>
          </a:r>
        </a:p>
      </dgm:t>
    </dgm:pt>
    <dgm:pt modelId="{0A58228C-FEDE-431B-B82A-D95B051080C0}" type="parTrans" cxnId="{029D54B6-3212-4508-9A9A-BB4A839B257A}">
      <dgm:prSet/>
      <dgm:spPr/>
      <dgm:t>
        <a:bodyPr/>
        <a:lstStyle/>
        <a:p>
          <a:endParaRPr lang="en-US"/>
        </a:p>
      </dgm:t>
    </dgm:pt>
    <dgm:pt modelId="{FB3E999C-3016-4AD6-86EE-D81CF7A996DA}" type="sibTrans" cxnId="{029D54B6-3212-4508-9A9A-BB4A839B257A}">
      <dgm:prSet/>
      <dgm:spPr/>
      <dgm:t>
        <a:bodyPr/>
        <a:lstStyle/>
        <a:p>
          <a:endParaRPr lang="en-US"/>
        </a:p>
      </dgm:t>
    </dgm:pt>
    <dgm:pt modelId="{5DE49452-D3EC-4657-983C-473B242CE617}">
      <dgm:prSet/>
      <dgm:spPr/>
      <dgm:t>
        <a:bodyPr/>
        <a:lstStyle/>
        <a:p>
          <a:r>
            <a:rPr lang="en-US" dirty="0"/>
            <a:t>Once the best and most accurate models are created: they can be used to create an investment portfolio of stock symbols where Fail-to-Deliver and Short Interest data can be used to predict when to buy and sell these securities</a:t>
          </a:r>
        </a:p>
      </dgm:t>
    </dgm:pt>
    <dgm:pt modelId="{E3B965A4-D0B5-4E71-9515-B238CA6E9D3D}" type="parTrans" cxnId="{5CCF9EC8-C82E-4386-A3EA-FA53438EFD5C}">
      <dgm:prSet/>
      <dgm:spPr/>
      <dgm:t>
        <a:bodyPr/>
        <a:lstStyle/>
        <a:p>
          <a:endParaRPr lang="en-US"/>
        </a:p>
      </dgm:t>
    </dgm:pt>
    <dgm:pt modelId="{C60E005E-9538-4BA9-8A8B-3822FD6E5C82}" type="sibTrans" cxnId="{5CCF9EC8-C82E-4386-A3EA-FA53438EFD5C}">
      <dgm:prSet/>
      <dgm:spPr/>
      <dgm:t>
        <a:bodyPr/>
        <a:lstStyle/>
        <a:p>
          <a:endParaRPr lang="en-US"/>
        </a:p>
      </dgm:t>
    </dgm:pt>
    <dgm:pt modelId="{15C6BB47-6601-42D6-9263-48C1A503871A}">
      <dgm:prSet/>
      <dgm:spPr/>
      <dgm:t>
        <a:bodyPr/>
        <a:lstStyle/>
        <a:p>
          <a:r>
            <a:rPr lang="en-US" b="0" i="0" dirty="0"/>
            <a:t>Market makers are often less concerned with the fundamentals of a stock and more concerned with being able to turn over positions. By being far more active in terms of volume and number of transactions, they may use a stock price’s rapid fluctuations to make a profit. They focus more on chart patterns indicating price trends. Thus, appropriate Technical Indicators should be able to understand, the movement in stocks that have posted an FTD, as the market maker is guaranteed to seek the best price, whether highest for a sale or lowest for a buy.</a:t>
          </a:r>
          <a:endParaRPr lang="en-US" dirty="0"/>
        </a:p>
      </dgm:t>
    </dgm:pt>
    <dgm:pt modelId="{D3E48A05-F4DA-4123-A861-A37AD8787FB9}" type="parTrans" cxnId="{29E58961-3F51-4D2D-A4DD-5FD7C746F047}">
      <dgm:prSet/>
      <dgm:spPr/>
      <dgm:t>
        <a:bodyPr/>
        <a:lstStyle/>
        <a:p>
          <a:endParaRPr lang="en-CA"/>
        </a:p>
      </dgm:t>
    </dgm:pt>
    <dgm:pt modelId="{BFA75B54-6671-4F61-B13E-A69BAAE04D33}" type="sibTrans" cxnId="{29E58961-3F51-4D2D-A4DD-5FD7C746F047}">
      <dgm:prSet/>
      <dgm:spPr/>
      <dgm:t>
        <a:bodyPr/>
        <a:lstStyle/>
        <a:p>
          <a:endParaRPr lang="en-CA"/>
        </a:p>
      </dgm:t>
    </dgm:pt>
    <dgm:pt modelId="{06DDF02E-470F-4286-81AE-C71A94C7AD83}" type="pres">
      <dgm:prSet presAssocID="{B43FE447-EF39-4559-9F20-F734E579D30C}" presName="linear" presStyleCnt="0">
        <dgm:presLayoutVars>
          <dgm:animLvl val="lvl"/>
          <dgm:resizeHandles val="exact"/>
        </dgm:presLayoutVars>
      </dgm:prSet>
      <dgm:spPr/>
    </dgm:pt>
    <dgm:pt modelId="{E11649EC-25FB-4FCA-A074-8644845E2C52}" type="pres">
      <dgm:prSet presAssocID="{F5560309-2DB9-4C2F-92B0-DCD8155E51A9}" presName="parentText" presStyleLbl="node1" presStyleIdx="0" presStyleCnt="4">
        <dgm:presLayoutVars>
          <dgm:chMax val="0"/>
          <dgm:bulletEnabled val="1"/>
        </dgm:presLayoutVars>
      </dgm:prSet>
      <dgm:spPr/>
    </dgm:pt>
    <dgm:pt modelId="{A99349D7-FD80-4A4F-BF24-C1CEF8168273}" type="pres">
      <dgm:prSet presAssocID="{2CD51037-A092-4C4A-92DD-2542D743F426}" presName="spacer" presStyleCnt="0"/>
      <dgm:spPr/>
    </dgm:pt>
    <dgm:pt modelId="{B6BA6AF1-FE78-404C-AED1-696DE74CA51F}" type="pres">
      <dgm:prSet presAssocID="{3684E6DA-8FBE-4F99-8240-4DF1264DCB17}" presName="parentText" presStyleLbl="node1" presStyleIdx="1" presStyleCnt="4">
        <dgm:presLayoutVars>
          <dgm:chMax val="0"/>
          <dgm:bulletEnabled val="1"/>
        </dgm:presLayoutVars>
      </dgm:prSet>
      <dgm:spPr/>
    </dgm:pt>
    <dgm:pt modelId="{E67E1226-0C5A-433D-8417-3CB47F1B28BC}" type="pres">
      <dgm:prSet presAssocID="{FB3E999C-3016-4AD6-86EE-D81CF7A996DA}" presName="spacer" presStyleCnt="0"/>
      <dgm:spPr/>
    </dgm:pt>
    <dgm:pt modelId="{DC989473-FA93-4E05-A6DB-479C535D6AF1}" type="pres">
      <dgm:prSet presAssocID="{15C6BB47-6601-42D6-9263-48C1A503871A}" presName="parentText" presStyleLbl="node1" presStyleIdx="2" presStyleCnt="4">
        <dgm:presLayoutVars>
          <dgm:chMax val="0"/>
          <dgm:bulletEnabled val="1"/>
        </dgm:presLayoutVars>
      </dgm:prSet>
      <dgm:spPr/>
    </dgm:pt>
    <dgm:pt modelId="{164FC8C2-F03F-4A86-B45A-0831DC16D5E6}" type="pres">
      <dgm:prSet presAssocID="{BFA75B54-6671-4F61-B13E-A69BAAE04D33}" presName="spacer" presStyleCnt="0"/>
      <dgm:spPr/>
    </dgm:pt>
    <dgm:pt modelId="{703084BD-1665-498F-BC0B-2C1598EA275E}" type="pres">
      <dgm:prSet presAssocID="{5DE49452-D3EC-4657-983C-473B242CE617}" presName="parentText" presStyleLbl="node1" presStyleIdx="3" presStyleCnt="4">
        <dgm:presLayoutVars>
          <dgm:chMax val="0"/>
          <dgm:bulletEnabled val="1"/>
        </dgm:presLayoutVars>
      </dgm:prSet>
      <dgm:spPr/>
    </dgm:pt>
  </dgm:ptLst>
  <dgm:cxnLst>
    <dgm:cxn modelId="{29E58961-3F51-4D2D-A4DD-5FD7C746F047}" srcId="{B43FE447-EF39-4559-9F20-F734E579D30C}" destId="{15C6BB47-6601-42D6-9263-48C1A503871A}" srcOrd="2" destOrd="0" parTransId="{D3E48A05-F4DA-4123-A861-A37AD8787FB9}" sibTransId="{BFA75B54-6671-4F61-B13E-A69BAAE04D33}"/>
    <dgm:cxn modelId="{1780E861-F4AC-4573-9AD3-EB0758E8103C}" type="presOf" srcId="{B43FE447-EF39-4559-9F20-F734E579D30C}" destId="{06DDF02E-470F-4286-81AE-C71A94C7AD83}" srcOrd="0" destOrd="0" presId="urn:microsoft.com/office/officeart/2005/8/layout/vList2"/>
    <dgm:cxn modelId="{029D54B6-3212-4508-9A9A-BB4A839B257A}" srcId="{B43FE447-EF39-4559-9F20-F734E579D30C}" destId="{3684E6DA-8FBE-4F99-8240-4DF1264DCB17}" srcOrd="1" destOrd="0" parTransId="{0A58228C-FEDE-431B-B82A-D95B051080C0}" sibTransId="{FB3E999C-3016-4AD6-86EE-D81CF7A996DA}"/>
    <dgm:cxn modelId="{D0C9B1B7-F66D-4DE8-BC50-84EA1E09636E}" type="presOf" srcId="{F5560309-2DB9-4C2F-92B0-DCD8155E51A9}" destId="{E11649EC-25FB-4FCA-A074-8644845E2C52}" srcOrd="0" destOrd="0" presId="urn:microsoft.com/office/officeart/2005/8/layout/vList2"/>
    <dgm:cxn modelId="{5CCF9EC8-C82E-4386-A3EA-FA53438EFD5C}" srcId="{B43FE447-EF39-4559-9F20-F734E579D30C}" destId="{5DE49452-D3EC-4657-983C-473B242CE617}" srcOrd="3" destOrd="0" parTransId="{E3B965A4-D0B5-4E71-9515-B238CA6E9D3D}" sibTransId="{C60E005E-9538-4BA9-8A8B-3822FD6E5C82}"/>
    <dgm:cxn modelId="{D8DB8FCC-3C4E-4B16-B936-43339675B3FB}" type="presOf" srcId="{5DE49452-D3EC-4657-983C-473B242CE617}" destId="{703084BD-1665-498F-BC0B-2C1598EA275E}" srcOrd="0" destOrd="0" presId="urn:microsoft.com/office/officeart/2005/8/layout/vList2"/>
    <dgm:cxn modelId="{602339E8-5951-47E6-8881-326FC0F03CC2}" type="presOf" srcId="{15C6BB47-6601-42D6-9263-48C1A503871A}" destId="{DC989473-FA93-4E05-A6DB-479C535D6AF1}" srcOrd="0" destOrd="0" presId="urn:microsoft.com/office/officeart/2005/8/layout/vList2"/>
    <dgm:cxn modelId="{9AE3CBEE-6335-4DAA-945A-B56AA8075070}" type="presOf" srcId="{3684E6DA-8FBE-4F99-8240-4DF1264DCB17}" destId="{B6BA6AF1-FE78-404C-AED1-696DE74CA51F}" srcOrd="0" destOrd="0" presId="urn:microsoft.com/office/officeart/2005/8/layout/vList2"/>
    <dgm:cxn modelId="{E9CFDBFA-07C9-49D6-AD7F-91F9079A95DC}" srcId="{B43FE447-EF39-4559-9F20-F734E579D30C}" destId="{F5560309-2DB9-4C2F-92B0-DCD8155E51A9}" srcOrd="0" destOrd="0" parTransId="{8E22BA39-F366-4E25-900B-7B7C6D377BC1}" sibTransId="{2CD51037-A092-4C4A-92DD-2542D743F426}"/>
    <dgm:cxn modelId="{8F43B5CD-F615-4BDB-AF37-E506783854C9}" type="presParOf" srcId="{06DDF02E-470F-4286-81AE-C71A94C7AD83}" destId="{E11649EC-25FB-4FCA-A074-8644845E2C52}" srcOrd="0" destOrd="0" presId="urn:microsoft.com/office/officeart/2005/8/layout/vList2"/>
    <dgm:cxn modelId="{E7B7656F-D232-481D-AED9-B91CB5B54EB9}" type="presParOf" srcId="{06DDF02E-470F-4286-81AE-C71A94C7AD83}" destId="{A99349D7-FD80-4A4F-BF24-C1CEF8168273}" srcOrd="1" destOrd="0" presId="urn:microsoft.com/office/officeart/2005/8/layout/vList2"/>
    <dgm:cxn modelId="{B0E3D341-8162-41F7-9169-1DDDA62CFF58}" type="presParOf" srcId="{06DDF02E-470F-4286-81AE-C71A94C7AD83}" destId="{B6BA6AF1-FE78-404C-AED1-696DE74CA51F}" srcOrd="2" destOrd="0" presId="urn:microsoft.com/office/officeart/2005/8/layout/vList2"/>
    <dgm:cxn modelId="{1B50224B-AE2F-4B9C-98A6-26401C1AF324}" type="presParOf" srcId="{06DDF02E-470F-4286-81AE-C71A94C7AD83}" destId="{E67E1226-0C5A-433D-8417-3CB47F1B28BC}" srcOrd="3" destOrd="0" presId="urn:microsoft.com/office/officeart/2005/8/layout/vList2"/>
    <dgm:cxn modelId="{C2CA76F6-1177-42DE-96DE-C39D086811B2}" type="presParOf" srcId="{06DDF02E-470F-4286-81AE-C71A94C7AD83}" destId="{DC989473-FA93-4E05-A6DB-479C535D6AF1}" srcOrd="4" destOrd="0" presId="urn:microsoft.com/office/officeart/2005/8/layout/vList2"/>
    <dgm:cxn modelId="{06257947-8ECA-49E9-9B71-063D7F82EC44}" type="presParOf" srcId="{06DDF02E-470F-4286-81AE-C71A94C7AD83}" destId="{164FC8C2-F03F-4A86-B45A-0831DC16D5E6}" srcOrd="5" destOrd="0" presId="urn:microsoft.com/office/officeart/2005/8/layout/vList2"/>
    <dgm:cxn modelId="{9F8E3ACC-BD35-4001-A959-A4390B44CCA6}" type="presParOf" srcId="{06DDF02E-470F-4286-81AE-C71A94C7AD83}" destId="{703084BD-1665-498F-BC0B-2C1598EA275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8DDBE0-043B-4F22-9819-A742D690EA0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A2462A-42C3-46FD-B5D7-E3C24B7D903C}">
      <dgm:prSet custT="1"/>
      <dgm:spPr/>
      <dgm:t>
        <a:bodyPr/>
        <a:lstStyle/>
        <a:p>
          <a:r>
            <a:rPr lang="en-US" sz="2000" dirty="0"/>
            <a:t>The dataset used to train, create, and validate the models runs from February 2016 until October 2021</a:t>
          </a:r>
        </a:p>
      </dgm:t>
    </dgm:pt>
    <dgm:pt modelId="{8A3CD680-482F-4076-92C3-92DAA1EC0B0F}" type="parTrans" cxnId="{12CBACA1-768E-4C13-A0DA-6E53604E54B9}">
      <dgm:prSet/>
      <dgm:spPr/>
      <dgm:t>
        <a:bodyPr/>
        <a:lstStyle/>
        <a:p>
          <a:endParaRPr lang="en-US"/>
        </a:p>
      </dgm:t>
    </dgm:pt>
    <dgm:pt modelId="{71E7AC3F-520E-44DC-A2FB-AEFF444DB3CF}" type="sibTrans" cxnId="{12CBACA1-768E-4C13-A0DA-6E53604E54B9}">
      <dgm:prSet/>
      <dgm:spPr/>
      <dgm:t>
        <a:bodyPr/>
        <a:lstStyle/>
        <a:p>
          <a:endParaRPr lang="en-US"/>
        </a:p>
      </dgm:t>
    </dgm:pt>
    <dgm:pt modelId="{7110D494-4E6E-43F5-AC8F-23EAB1892F20}">
      <dgm:prSet custT="1"/>
      <dgm:spPr/>
      <dgm:t>
        <a:bodyPr/>
        <a:lstStyle/>
        <a:p>
          <a:r>
            <a:rPr lang="en-US" sz="2000"/>
            <a:t>Since starting the project – the first half of November 2021 FTD data is now available on the SECs website </a:t>
          </a:r>
        </a:p>
      </dgm:t>
    </dgm:pt>
    <dgm:pt modelId="{C584E633-CB59-46E9-A309-79A716E56636}" type="parTrans" cxnId="{B23624F8-FFDC-468D-82BD-8B71FF625510}">
      <dgm:prSet/>
      <dgm:spPr/>
      <dgm:t>
        <a:bodyPr/>
        <a:lstStyle/>
        <a:p>
          <a:endParaRPr lang="en-US"/>
        </a:p>
      </dgm:t>
    </dgm:pt>
    <dgm:pt modelId="{A4B4D3B3-4B3A-4C31-AAB6-15664CF8B590}" type="sibTrans" cxnId="{B23624F8-FFDC-468D-82BD-8B71FF625510}">
      <dgm:prSet/>
      <dgm:spPr/>
      <dgm:t>
        <a:bodyPr/>
        <a:lstStyle/>
        <a:p>
          <a:endParaRPr lang="en-US"/>
        </a:p>
      </dgm:t>
    </dgm:pt>
    <dgm:pt modelId="{F1C66CE2-2758-4116-BE24-6B09F5A07DF1}">
      <dgm:prSet custT="1"/>
      <dgm:spPr/>
      <dgm:t>
        <a:bodyPr/>
        <a:lstStyle/>
        <a:p>
          <a:r>
            <a:rPr lang="en-US" sz="2000" dirty="0"/>
            <a:t>By gathering this data and using our existing models, will our models still be able to predict accurately when we add new data to the model? </a:t>
          </a:r>
        </a:p>
      </dgm:t>
    </dgm:pt>
    <dgm:pt modelId="{AF9C8725-ADEC-4838-904C-D44075AC6727}" type="parTrans" cxnId="{D858C20E-09CB-4B28-BC51-FC63BC7CF96F}">
      <dgm:prSet/>
      <dgm:spPr/>
      <dgm:t>
        <a:bodyPr/>
        <a:lstStyle/>
        <a:p>
          <a:endParaRPr lang="en-US"/>
        </a:p>
      </dgm:t>
    </dgm:pt>
    <dgm:pt modelId="{88CEEDA3-4A23-4057-89B4-90DCC8987475}" type="sibTrans" cxnId="{D858C20E-09CB-4B28-BC51-FC63BC7CF96F}">
      <dgm:prSet/>
      <dgm:spPr/>
      <dgm:t>
        <a:bodyPr/>
        <a:lstStyle/>
        <a:p>
          <a:endParaRPr lang="en-US"/>
        </a:p>
      </dgm:t>
    </dgm:pt>
    <dgm:pt modelId="{3406C886-FF3B-4738-8FCB-7CC7DC02F1D2}" type="pres">
      <dgm:prSet presAssocID="{C08DDBE0-043B-4F22-9819-A742D690EA01}" presName="root" presStyleCnt="0">
        <dgm:presLayoutVars>
          <dgm:dir/>
          <dgm:resizeHandles val="exact"/>
        </dgm:presLayoutVars>
      </dgm:prSet>
      <dgm:spPr/>
    </dgm:pt>
    <dgm:pt modelId="{99464300-1C94-4728-AE14-2A57A6E36E94}" type="pres">
      <dgm:prSet presAssocID="{D3A2462A-42C3-46FD-B5D7-E3C24B7D903C}" presName="compNode" presStyleCnt="0"/>
      <dgm:spPr/>
    </dgm:pt>
    <dgm:pt modelId="{6936D601-B232-47D7-A318-DF63E97DDBAE}" type="pres">
      <dgm:prSet presAssocID="{D3A2462A-42C3-46FD-B5D7-E3C24B7D90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674F907-2BEA-4F62-96B6-603B02C213F6}" type="pres">
      <dgm:prSet presAssocID="{D3A2462A-42C3-46FD-B5D7-E3C24B7D903C}" presName="spaceRect" presStyleCnt="0"/>
      <dgm:spPr/>
    </dgm:pt>
    <dgm:pt modelId="{C089411F-F371-4BBB-ADE5-DBF1E8F15286}" type="pres">
      <dgm:prSet presAssocID="{D3A2462A-42C3-46FD-B5D7-E3C24B7D903C}" presName="textRect" presStyleLbl="revTx" presStyleIdx="0" presStyleCnt="3">
        <dgm:presLayoutVars>
          <dgm:chMax val="1"/>
          <dgm:chPref val="1"/>
        </dgm:presLayoutVars>
      </dgm:prSet>
      <dgm:spPr/>
    </dgm:pt>
    <dgm:pt modelId="{479CBE17-53A6-470C-8C55-3CF5C6B13A9C}" type="pres">
      <dgm:prSet presAssocID="{71E7AC3F-520E-44DC-A2FB-AEFF444DB3CF}" presName="sibTrans" presStyleCnt="0"/>
      <dgm:spPr/>
    </dgm:pt>
    <dgm:pt modelId="{D1ACB750-F19E-49C4-B75F-349FA605C21C}" type="pres">
      <dgm:prSet presAssocID="{7110D494-4E6E-43F5-AC8F-23EAB1892F20}" presName="compNode" presStyleCnt="0"/>
      <dgm:spPr/>
    </dgm:pt>
    <dgm:pt modelId="{C5C94329-8F30-4CEE-809D-D5A5B038EEBB}" type="pres">
      <dgm:prSet presAssocID="{7110D494-4E6E-43F5-AC8F-23EAB1892F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13A1407C-9F17-4C15-BA22-5F6B53A4A445}" type="pres">
      <dgm:prSet presAssocID="{7110D494-4E6E-43F5-AC8F-23EAB1892F20}" presName="spaceRect" presStyleCnt="0"/>
      <dgm:spPr/>
    </dgm:pt>
    <dgm:pt modelId="{39D05373-3462-4D05-A2E6-9BA0C5A09D96}" type="pres">
      <dgm:prSet presAssocID="{7110D494-4E6E-43F5-AC8F-23EAB1892F20}" presName="textRect" presStyleLbl="revTx" presStyleIdx="1" presStyleCnt="3">
        <dgm:presLayoutVars>
          <dgm:chMax val="1"/>
          <dgm:chPref val="1"/>
        </dgm:presLayoutVars>
      </dgm:prSet>
      <dgm:spPr/>
    </dgm:pt>
    <dgm:pt modelId="{1AC834D1-4267-4321-8824-DC2F5FC03946}" type="pres">
      <dgm:prSet presAssocID="{A4B4D3B3-4B3A-4C31-AAB6-15664CF8B590}" presName="sibTrans" presStyleCnt="0"/>
      <dgm:spPr/>
    </dgm:pt>
    <dgm:pt modelId="{79D13413-9B68-488E-A268-A3E8CCEBF69A}" type="pres">
      <dgm:prSet presAssocID="{F1C66CE2-2758-4116-BE24-6B09F5A07DF1}" presName="compNode" presStyleCnt="0"/>
      <dgm:spPr/>
    </dgm:pt>
    <dgm:pt modelId="{B3B5A8A3-DB2F-4A98-8716-F124E2943779}" type="pres">
      <dgm:prSet presAssocID="{F1C66CE2-2758-4116-BE24-6B09F5A07D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D1B6799-FDAE-4B84-B538-5D1DDAA2F52C}" type="pres">
      <dgm:prSet presAssocID="{F1C66CE2-2758-4116-BE24-6B09F5A07DF1}" presName="spaceRect" presStyleCnt="0"/>
      <dgm:spPr/>
    </dgm:pt>
    <dgm:pt modelId="{BE233548-F0DD-4B50-899D-58F93D267078}" type="pres">
      <dgm:prSet presAssocID="{F1C66CE2-2758-4116-BE24-6B09F5A07DF1}" presName="textRect" presStyleLbl="revTx" presStyleIdx="2" presStyleCnt="3">
        <dgm:presLayoutVars>
          <dgm:chMax val="1"/>
          <dgm:chPref val="1"/>
        </dgm:presLayoutVars>
      </dgm:prSet>
      <dgm:spPr/>
    </dgm:pt>
  </dgm:ptLst>
  <dgm:cxnLst>
    <dgm:cxn modelId="{D858C20E-09CB-4B28-BC51-FC63BC7CF96F}" srcId="{C08DDBE0-043B-4F22-9819-A742D690EA01}" destId="{F1C66CE2-2758-4116-BE24-6B09F5A07DF1}" srcOrd="2" destOrd="0" parTransId="{AF9C8725-ADEC-4838-904C-D44075AC6727}" sibTransId="{88CEEDA3-4A23-4057-89B4-90DCC8987475}"/>
    <dgm:cxn modelId="{AB2C5477-DBAD-4E85-9AB9-73E3E0076B5E}" type="presOf" srcId="{D3A2462A-42C3-46FD-B5D7-E3C24B7D903C}" destId="{C089411F-F371-4BBB-ADE5-DBF1E8F15286}" srcOrd="0" destOrd="0" presId="urn:microsoft.com/office/officeart/2018/2/layout/IconLabelList"/>
    <dgm:cxn modelId="{CDE8F799-C912-43ED-A22C-3CD411099244}" type="presOf" srcId="{F1C66CE2-2758-4116-BE24-6B09F5A07DF1}" destId="{BE233548-F0DD-4B50-899D-58F93D267078}" srcOrd="0" destOrd="0" presId="urn:microsoft.com/office/officeart/2018/2/layout/IconLabelList"/>
    <dgm:cxn modelId="{12CBACA1-768E-4C13-A0DA-6E53604E54B9}" srcId="{C08DDBE0-043B-4F22-9819-A742D690EA01}" destId="{D3A2462A-42C3-46FD-B5D7-E3C24B7D903C}" srcOrd="0" destOrd="0" parTransId="{8A3CD680-482F-4076-92C3-92DAA1EC0B0F}" sibTransId="{71E7AC3F-520E-44DC-A2FB-AEFF444DB3CF}"/>
    <dgm:cxn modelId="{B3892CAD-04E3-4CFC-B337-56A475E61173}" type="presOf" srcId="{7110D494-4E6E-43F5-AC8F-23EAB1892F20}" destId="{39D05373-3462-4D05-A2E6-9BA0C5A09D96}" srcOrd="0" destOrd="0" presId="urn:microsoft.com/office/officeart/2018/2/layout/IconLabelList"/>
    <dgm:cxn modelId="{B23624F8-FFDC-468D-82BD-8B71FF625510}" srcId="{C08DDBE0-043B-4F22-9819-A742D690EA01}" destId="{7110D494-4E6E-43F5-AC8F-23EAB1892F20}" srcOrd="1" destOrd="0" parTransId="{C584E633-CB59-46E9-A309-79A716E56636}" sibTransId="{A4B4D3B3-4B3A-4C31-AAB6-15664CF8B590}"/>
    <dgm:cxn modelId="{64E230FA-1253-4A42-A2B9-7C9A64499722}" type="presOf" srcId="{C08DDBE0-043B-4F22-9819-A742D690EA01}" destId="{3406C886-FF3B-4738-8FCB-7CC7DC02F1D2}" srcOrd="0" destOrd="0" presId="urn:microsoft.com/office/officeart/2018/2/layout/IconLabelList"/>
    <dgm:cxn modelId="{7BF686CB-7260-4F69-BF6D-256DB0B5B01F}" type="presParOf" srcId="{3406C886-FF3B-4738-8FCB-7CC7DC02F1D2}" destId="{99464300-1C94-4728-AE14-2A57A6E36E94}" srcOrd="0" destOrd="0" presId="urn:microsoft.com/office/officeart/2018/2/layout/IconLabelList"/>
    <dgm:cxn modelId="{B958EB27-025D-434D-A7E0-F8428A9C2BF7}" type="presParOf" srcId="{99464300-1C94-4728-AE14-2A57A6E36E94}" destId="{6936D601-B232-47D7-A318-DF63E97DDBAE}" srcOrd="0" destOrd="0" presId="urn:microsoft.com/office/officeart/2018/2/layout/IconLabelList"/>
    <dgm:cxn modelId="{B2845F7E-83E1-489F-BC29-C00895076E96}" type="presParOf" srcId="{99464300-1C94-4728-AE14-2A57A6E36E94}" destId="{4674F907-2BEA-4F62-96B6-603B02C213F6}" srcOrd="1" destOrd="0" presId="urn:microsoft.com/office/officeart/2018/2/layout/IconLabelList"/>
    <dgm:cxn modelId="{7E3CC27B-0DCC-41BD-9DB3-5219A9290956}" type="presParOf" srcId="{99464300-1C94-4728-AE14-2A57A6E36E94}" destId="{C089411F-F371-4BBB-ADE5-DBF1E8F15286}" srcOrd="2" destOrd="0" presId="urn:microsoft.com/office/officeart/2018/2/layout/IconLabelList"/>
    <dgm:cxn modelId="{2DAA2A31-E40C-4CB8-B2F4-D825B723A815}" type="presParOf" srcId="{3406C886-FF3B-4738-8FCB-7CC7DC02F1D2}" destId="{479CBE17-53A6-470C-8C55-3CF5C6B13A9C}" srcOrd="1" destOrd="0" presId="urn:microsoft.com/office/officeart/2018/2/layout/IconLabelList"/>
    <dgm:cxn modelId="{B39D6CF0-4563-4D2D-97C7-57DD6DA7F87B}" type="presParOf" srcId="{3406C886-FF3B-4738-8FCB-7CC7DC02F1D2}" destId="{D1ACB750-F19E-49C4-B75F-349FA605C21C}" srcOrd="2" destOrd="0" presId="urn:microsoft.com/office/officeart/2018/2/layout/IconLabelList"/>
    <dgm:cxn modelId="{9C826CB1-67AC-407D-9391-CFD5E6FC4F4F}" type="presParOf" srcId="{D1ACB750-F19E-49C4-B75F-349FA605C21C}" destId="{C5C94329-8F30-4CEE-809D-D5A5B038EEBB}" srcOrd="0" destOrd="0" presId="urn:microsoft.com/office/officeart/2018/2/layout/IconLabelList"/>
    <dgm:cxn modelId="{1FC549A5-E978-4929-8A11-C16ED7208E17}" type="presParOf" srcId="{D1ACB750-F19E-49C4-B75F-349FA605C21C}" destId="{13A1407C-9F17-4C15-BA22-5F6B53A4A445}" srcOrd="1" destOrd="0" presId="urn:microsoft.com/office/officeart/2018/2/layout/IconLabelList"/>
    <dgm:cxn modelId="{822B29A9-1A30-4CFF-A81D-B7965750A0D7}" type="presParOf" srcId="{D1ACB750-F19E-49C4-B75F-349FA605C21C}" destId="{39D05373-3462-4D05-A2E6-9BA0C5A09D96}" srcOrd="2" destOrd="0" presId="urn:microsoft.com/office/officeart/2018/2/layout/IconLabelList"/>
    <dgm:cxn modelId="{2A5115C6-6080-4D64-8CD1-E800C89D7B79}" type="presParOf" srcId="{3406C886-FF3B-4738-8FCB-7CC7DC02F1D2}" destId="{1AC834D1-4267-4321-8824-DC2F5FC03946}" srcOrd="3" destOrd="0" presId="urn:microsoft.com/office/officeart/2018/2/layout/IconLabelList"/>
    <dgm:cxn modelId="{0F3C58A3-694F-41A1-B6BC-CEAA6612A49D}" type="presParOf" srcId="{3406C886-FF3B-4738-8FCB-7CC7DC02F1D2}" destId="{79D13413-9B68-488E-A268-A3E8CCEBF69A}" srcOrd="4" destOrd="0" presId="urn:microsoft.com/office/officeart/2018/2/layout/IconLabelList"/>
    <dgm:cxn modelId="{9795FD93-8305-4916-AA7C-F3370FB59B6D}" type="presParOf" srcId="{79D13413-9B68-488E-A268-A3E8CCEBF69A}" destId="{B3B5A8A3-DB2F-4A98-8716-F124E2943779}" srcOrd="0" destOrd="0" presId="urn:microsoft.com/office/officeart/2018/2/layout/IconLabelList"/>
    <dgm:cxn modelId="{E872CD61-E9B2-4DB6-9254-FEA1F537D06F}" type="presParOf" srcId="{79D13413-9B68-488E-A268-A3E8CCEBF69A}" destId="{7D1B6799-FDAE-4B84-B538-5D1DDAA2F52C}" srcOrd="1" destOrd="0" presId="urn:microsoft.com/office/officeart/2018/2/layout/IconLabelList"/>
    <dgm:cxn modelId="{EC975EC4-981D-464B-A598-DE5617BD1AB1}" type="presParOf" srcId="{79D13413-9B68-488E-A268-A3E8CCEBF69A}" destId="{BE233548-F0DD-4B50-899D-58F93D26707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CFDA1-518B-442E-AD7C-82D432685E6E}">
      <dsp:nvSpPr>
        <dsp:cNvPr id="0" name=""/>
        <dsp:cNvSpPr/>
      </dsp:nvSpPr>
      <dsp:spPr>
        <a:xfrm>
          <a:off x="622800" y="87850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8CAE30-A20F-4C2C-9CD1-D8EC16EAEC51}">
      <dsp:nvSpPr>
        <dsp:cNvPr id="0" name=""/>
        <dsp:cNvSpPr/>
      </dsp:nvSpPr>
      <dsp:spPr>
        <a:xfrm>
          <a:off x="127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 fail to deliver is a mistake. A fail-to-deliver (FTD) primarily occurs when an options contract becomes In-The-Money (ITM), and shares of the security in question are now obligated to be purchased and delivered as per the contracts terms. </a:t>
          </a:r>
        </a:p>
      </dsp:txBody>
      <dsp:txXfrm>
        <a:off x="127800" y="2077831"/>
        <a:ext cx="1800000" cy="1395000"/>
      </dsp:txXfrm>
    </dsp:sp>
    <dsp:sp modelId="{EE5B17B3-5165-494F-96AF-3E9D2EA1FD72}">
      <dsp:nvSpPr>
        <dsp:cNvPr id="0" name=""/>
        <dsp:cNvSpPr/>
      </dsp:nvSpPr>
      <dsp:spPr>
        <a:xfrm>
          <a:off x="2737800" y="87850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FDEBEB-8CFA-4317-9198-47BCA4B6F5D9}">
      <dsp:nvSpPr>
        <dsp:cNvPr id="0" name=""/>
        <dsp:cNvSpPr/>
      </dsp:nvSpPr>
      <dsp:spPr>
        <a:xfrm>
          <a:off x="2242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Large financial entities, primarily Market Makers and Broker Dealers, who write and create options contracts to be sold to traders, are the entities who create FTDs by neglecting or failing to purchase shares of a security before their required settlement date. </a:t>
          </a:r>
        </a:p>
      </dsp:txBody>
      <dsp:txXfrm>
        <a:off x="2242800" y="2077831"/>
        <a:ext cx="1800000" cy="1395000"/>
      </dsp:txXfrm>
    </dsp:sp>
    <dsp:sp modelId="{75642719-190D-488B-A24C-48F3FC0A6FAD}">
      <dsp:nvSpPr>
        <dsp:cNvPr id="0" name=""/>
        <dsp:cNvSpPr/>
      </dsp:nvSpPr>
      <dsp:spPr>
        <a:xfrm>
          <a:off x="4852800" y="87850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011832-22E2-4196-9805-D08607E8DB36}">
      <dsp:nvSpPr>
        <dsp:cNvPr id="0" name=""/>
        <dsp:cNvSpPr/>
      </dsp:nvSpPr>
      <dsp:spPr>
        <a:xfrm>
          <a:off x="4357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When a contract is processed or fulfilled, but the shares are not located on the market, an FTD is posted equal to the number of shares not located. </a:t>
          </a:r>
        </a:p>
      </dsp:txBody>
      <dsp:txXfrm>
        <a:off x="4357800" y="2077831"/>
        <a:ext cx="1800000" cy="1395000"/>
      </dsp:txXfrm>
    </dsp:sp>
    <dsp:sp modelId="{2DE7A65A-BD93-4A70-B237-5490919E3027}">
      <dsp:nvSpPr>
        <dsp:cNvPr id="0" name=""/>
        <dsp:cNvSpPr/>
      </dsp:nvSpPr>
      <dsp:spPr>
        <a:xfrm>
          <a:off x="6967800" y="8785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163905-E220-48CF-AFE8-F1A6E6FFBBAD}">
      <dsp:nvSpPr>
        <dsp:cNvPr id="0" name=""/>
        <dsp:cNvSpPr/>
      </dsp:nvSpPr>
      <dsp:spPr>
        <a:xfrm>
          <a:off x="6472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This fail is then reported to and recorded by FINRA and the SEC. The SEC posts all market fail-to-deliver data on their website every 15 days, for all equities trading on US markets. </a:t>
          </a:r>
        </a:p>
      </dsp:txBody>
      <dsp:txXfrm>
        <a:off x="6472800" y="2077831"/>
        <a:ext cx="1800000" cy="1395000"/>
      </dsp:txXfrm>
    </dsp:sp>
    <dsp:sp modelId="{B333638C-EA8F-413F-8119-B8E5C236ACDE}">
      <dsp:nvSpPr>
        <dsp:cNvPr id="0" name=""/>
        <dsp:cNvSpPr/>
      </dsp:nvSpPr>
      <dsp:spPr>
        <a:xfrm>
          <a:off x="9082800" y="87850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006B8-FAB0-4897-B3AD-8D929EE7D148}">
      <dsp:nvSpPr>
        <dsp:cNvPr id="0" name=""/>
        <dsp:cNvSpPr/>
      </dsp:nvSpPr>
      <dsp:spPr>
        <a:xfrm>
          <a:off x="8587800" y="2077831"/>
          <a:ext cx="180000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FINRA is the entity in charge of making sure the FTD obligations are eventually purchased and fulfilled, as well as levying fines and other “punishments” for failing to settle securities in a timely manner </a:t>
          </a:r>
        </a:p>
      </dsp:txBody>
      <dsp:txXfrm>
        <a:off x="8587800" y="2077831"/>
        <a:ext cx="1800000" cy="139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BD215-7258-4553-868F-6EBFC86A31AB}">
      <dsp:nvSpPr>
        <dsp:cNvPr id="0" name=""/>
        <dsp:cNvSpPr/>
      </dsp:nvSpPr>
      <dsp:spPr>
        <a:xfrm>
          <a:off x="0" y="84046"/>
          <a:ext cx="10515600" cy="100693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Meme stocks (GME, AMC, etc.), while relevant and posting more FTDs than the average equity, are not the securities posting the most FTDs on US markets</a:t>
          </a:r>
        </a:p>
      </dsp:txBody>
      <dsp:txXfrm>
        <a:off x="49154" y="133200"/>
        <a:ext cx="10417292" cy="908623"/>
      </dsp:txXfrm>
    </dsp:sp>
    <dsp:sp modelId="{18DBCE11-B2E4-4252-93FF-31C8CCDE2CD2}">
      <dsp:nvSpPr>
        <dsp:cNvPr id="0" name=""/>
        <dsp:cNvSpPr/>
      </dsp:nvSpPr>
      <dsp:spPr>
        <a:xfrm>
          <a:off x="0" y="1142817"/>
          <a:ext cx="10515600" cy="1006931"/>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a:t>63 different symbols all posted more FTDs relative to the amounts GME posted </a:t>
          </a:r>
          <a:endParaRPr lang="en-US" sz="1800" kern="1200"/>
        </a:p>
      </dsp:txBody>
      <dsp:txXfrm>
        <a:off x="49154" y="1191971"/>
        <a:ext cx="10417292" cy="908623"/>
      </dsp:txXfrm>
    </dsp:sp>
    <dsp:sp modelId="{F55DE31D-85BB-4BCC-98A0-CC5991B93586}">
      <dsp:nvSpPr>
        <dsp:cNvPr id="0" name=""/>
        <dsp:cNvSpPr/>
      </dsp:nvSpPr>
      <dsp:spPr>
        <a:xfrm>
          <a:off x="0" y="2201589"/>
          <a:ext cx="10515600" cy="1006931"/>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73 of the top 100 symbols for FTD data were ETFs as opposed to single companies</a:t>
          </a:r>
          <a:endParaRPr lang="en-US" sz="1800" kern="1200" dirty="0"/>
        </a:p>
      </dsp:txBody>
      <dsp:txXfrm>
        <a:off x="49154" y="2250743"/>
        <a:ext cx="10417292" cy="908623"/>
      </dsp:txXfrm>
    </dsp:sp>
    <dsp:sp modelId="{4F7F625F-EAE2-4A2A-ABB3-5BB7B3AF2C65}">
      <dsp:nvSpPr>
        <dsp:cNvPr id="0" name=""/>
        <dsp:cNvSpPr/>
      </dsp:nvSpPr>
      <dsp:spPr>
        <a:xfrm>
          <a:off x="0" y="3260360"/>
          <a:ext cx="10515600" cy="100693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Conclusion: FTDs occur way more often on the stock market than previously assumed, with many symbols posting absurd amounts of fails, indicating many of their shares were never purchased within their expected settlement dates, if ever purchased</a:t>
          </a:r>
          <a:endParaRPr lang="en-US" sz="1800" kern="1200" dirty="0"/>
        </a:p>
      </dsp:txBody>
      <dsp:txXfrm>
        <a:off x="49154" y="3309514"/>
        <a:ext cx="10417292" cy="908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1026D-BDE1-4ED3-A219-C191C480F34A}">
      <dsp:nvSpPr>
        <dsp:cNvPr id="0" name=""/>
        <dsp:cNvSpPr/>
      </dsp:nvSpPr>
      <dsp:spPr>
        <a:xfrm>
          <a:off x="0" y="434963"/>
          <a:ext cx="10515600" cy="8379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This project makes several assumptions</a:t>
          </a:r>
        </a:p>
      </dsp:txBody>
      <dsp:txXfrm>
        <a:off x="40905" y="475868"/>
        <a:ext cx="10433790" cy="756142"/>
      </dsp:txXfrm>
    </dsp:sp>
    <dsp:sp modelId="{E4407CBD-77A0-4057-9407-ED24A7FEB4A3}">
      <dsp:nvSpPr>
        <dsp:cNvPr id="0" name=""/>
        <dsp:cNvSpPr/>
      </dsp:nvSpPr>
      <dsp:spPr>
        <a:xfrm>
          <a:off x="0" y="1316116"/>
          <a:ext cx="10515600" cy="837952"/>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It assumes that, from a brokerage or other large financial entity’s position, it can be better to fail on an obligation than it is to cover or fulfill the obligation</a:t>
          </a:r>
        </a:p>
      </dsp:txBody>
      <dsp:txXfrm>
        <a:off x="40905" y="1357021"/>
        <a:ext cx="10433790" cy="756142"/>
      </dsp:txXfrm>
    </dsp:sp>
    <dsp:sp modelId="{2C7F634A-2AF0-491E-8104-26E53413B7BF}">
      <dsp:nvSpPr>
        <dsp:cNvPr id="0" name=""/>
        <dsp:cNvSpPr/>
      </dsp:nvSpPr>
      <dsp:spPr>
        <a:xfrm>
          <a:off x="0" y="2197269"/>
          <a:ext cx="10515600" cy="837952"/>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This is especially true if the fines and other punishments for failing to deliver and locate shares of a security, are cheaper than the cost of locating the shares themselves. Especially in instances where a company’s stock has high amounts of short interest attached to the security</a:t>
          </a:r>
        </a:p>
      </dsp:txBody>
      <dsp:txXfrm>
        <a:off x="40905" y="2238174"/>
        <a:ext cx="10433790" cy="756142"/>
      </dsp:txXfrm>
    </dsp:sp>
    <dsp:sp modelId="{0F0336EE-436E-4E6E-B2E0-BE4F38E7B817}">
      <dsp:nvSpPr>
        <dsp:cNvPr id="0" name=""/>
        <dsp:cNvSpPr/>
      </dsp:nvSpPr>
      <dsp:spPr>
        <a:xfrm>
          <a:off x="0" y="3078421"/>
          <a:ext cx="10515600" cy="83795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When a FTD is posted, it creates an obligation of shares needed to be purchased on the market. While a buy/sell order was processed and money may have moved to its intended recipients, the underlying shares of the company were never purchased, but are still required to be purchased as per the market rules dictated by FINRA, SEC, and other regulatory authorities </a:t>
          </a:r>
        </a:p>
      </dsp:txBody>
      <dsp:txXfrm>
        <a:off x="40905" y="3119326"/>
        <a:ext cx="10433790" cy="756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649EC-25FB-4FCA-A074-8644845E2C52}">
      <dsp:nvSpPr>
        <dsp:cNvPr id="0" name=""/>
        <dsp:cNvSpPr/>
      </dsp:nvSpPr>
      <dsp:spPr>
        <a:xfrm>
          <a:off x="0" y="108319"/>
          <a:ext cx="10515600" cy="100343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Assuming Fail-to-Delivers are guaranteed to be eventual “buys” of a security, can a machine learning model be created that can predict closing price movement of a security, by examining features of a stock’s price, including Fail-to-Deliver and Short Interest data?</a:t>
          </a:r>
        </a:p>
      </dsp:txBody>
      <dsp:txXfrm>
        <a:off x="48984" y="157303"/>
        <a:ext cx="10417632" cy="905466"/>
      </dsp:txXfrm>
    </dsp:sp>
    <dsp:sp modelId="{B6BA6AF1-FE78-404C-AED1-696DE74CA51F}">
      <dsp:nvSpPr>
        <dsp:cNvPr id="0" name=""/>
        <dsp:cNvSpPr/>
      </dsp:nvSpPr>
      <dsp:spPr>
        <a:xfrm>
          <a:off x="0" y="1152074"/>
          <a:ext cx="10515600" cy="100343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Therefore, the goal of this project is to locate as many equities as possible with high quantities of FTDs, collect, and use the historical data of the security as features for the machine learning model, in order to create a suite of models that can accurately predict the closing price of the securities collected and passed through the models</a:t>
          </a:r>
        </a:p>
      </dsp:txBody>
      <dsp:txXfrm>
        <a:off x="48984" y="1201058"/>
        <a:ext cx="10417632" cy="905466"/>
      </dsp:txXfrm>
    </dsp:sp>
    <dsp:sp modelId="{DC989473-FA93-4E05-A6DB-479C535D6AF1}">
      <dsp:nvSpPr>
        <dsp:cNvPr id="0" name=""/>
        <dsp:cNvSpPr/>
      </dsp:nvSpPr>
      <dsp:spPr>
        <a:xfrm>
          <a:off x="0" y="2195829"/>
          <a:ext cx="10515600" cy="100343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Market makers are often less concerned with the fundamentals of a stock and more concerned with being able to turn over positions. By being far more active in terms of volume and number of transactions, they may use a stock price’s rapid fluctuations to make a profit. They focus more on chart patterns indicating price trends. Thus, appropriate Technical Indicators should be able to understand, the movement in stocks that have posted an FTD, as the market maker is guaranteed to seek the best price, whether highest for a sale or lowest for a buy.</a:t>
          </a:r>
          <a:endParaRPr lang="en-US" sz="1400" kern="1200" dirty="0"/>
        </a:p>
      </dsp:txBody>
      <dsp:txXfrm>
        <a:off x="48984" y="2244813"/>
        <a:ext cx="10417632" cy="905466"/>
      </dsp:txXfrm>
    </dsp:sp>
    <dsp:sp modelId="{703084BD-1665-498F-BC0B-2C1598EA275E}">
      <dsp:nvSpPr>
        <dsp:cNvPr id="0" name=""/>
        <dsp:cNvSpPr/>
      </dsp:nvSpPr>
      <dsp:spPr>
        <a:xfrm>
          <a:off x="0" y="3239583"/>
          <a:ext cx="10515600" cy="100343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Once the best and most accurate models are created: they can be used to create an investment portfolio of stock symbols where Fail-to-Deliver and Short Interest data can be used to predict when to buy and sell these securities</a:t>
          </a:r>
        </a:p>
      </dsp:txBody>
      <dsp:txXfrm>
        <a:off x="48984" y="3288567"/>
        <a:ext cx="10417632" cy="905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D601-B232-47D7-A318-DF63E97DDBAE}">
      <dsp:nvSpPr>
        <dsp:cNvPr id="0" name=""/>
        <dsp:cNvSpPr/>
      </dsp:nvSpPr>
      <dsp:spPr>
        <a:xfrm>
          <a:off x="1212569" y="425444"/>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89411F-F371-4BBB-ADE5-DBF1E8F15286}">
      <dsp:nvSpPr>
        <dsp:cNvPr id="0" name=""/>
        <dsp:cNvSpPr/>
      </dsp:nvSpPr>
      <dsp:spPr>
        <a:xfrm>
          <a:off x="417971" y="2251130"/>
          <a:ext cx="2889450" cy="167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The dataset used to train, create, and validate the models runs from February 2016 until October 2021</a:t>
          </a:r>
        </a:p>
      </dsp:txBody>
      <dsp:txXfrm>
        <a:off x="417971" y="2251130"/>
        <a:ext cx="2889450" cy="1674762"/>
      </dsp:txXfrm>
    </dsp:sp>
    <dsp:sp modelId="{C5C94329-8F30-4CEE-809D-D5A5B038EEBB}">
      <dsp:nvSpPr>
        <dsp:cNvPr id="0" name=""/>
        <dsp:cNvSpPr/>
      </dsp:nvSpPr>
      <dsp:spPr>
        <a:xfrm>
          <a:off x="4607673" y="425444"/>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D05373-3462-4D05-A2E6-9BA0C5A09D96}">
      <dsp:nvSpPr>
        <dsp:cNvPr id="0" name=""/>
        <dsp:cNvSpPr/>
      </dsp:nvSpPr>
      <dsp:spPr>
        <a:xfrm>
          <a:off x="3813075" y="2251130"/>
          <a:ext cx="2889450" cy="167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Since starting the project – the first half of November 2021 FTD data is now available on the SECs website </a:t>
          </a:r>
        </a:p>
      </dsp:txBody>
      <dsp:txXfrm>
        <a:off x="3813075" y="2251130"/>
        <a:ext cx="2889450" cy="1674762"/>
      </dsp:txXfrm>
    </dsp:sp>
    <dsp:sp modelId="{B3B5A8A3-DB2F-4A98-8716-F124E2943779}">
      <dsp:nvSpPr>
        <dsp:cNvPr id="0" name=""/>
        <dsp:cNvSpPr/>
      </dsp:nvSpPr>
      <dsp:spPr>
        <a:xfrm>
          <a:off x="8002777" y="425444"/>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233548-F0DD-4B50-899D-58F93D267078}">
      <dsp:nvSpPr>
        <dsp:cNvPr id="0" name=""/>
        <dsp:cNvSpPr/>
      </dsp:nvSpPr>
      <dsp:spPr>
        <a:xfrm>
          <a:off x="7208178" y="2251130"/>
          <a:ext cx="2889450" cy="167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By gathering this data and using our existing models, will our models still be able to predict accurately when we add new data to the model? </a:t>
          </a:r>
        </a:p>
      </dsp:txBody>
      <dsp:txXfrm>
        <a:off x="7208178" y="2251130"/>
        <a:ext cx="2889450" cy="16747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6DB78-77D8-4494-8FAE-2DCA28473FC9}" type="datetimeFigureOut">
              <a:rPr lang="en-CA" smtClean="0"/>
              <a:t>2021-12-08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AF053-A4A4-477A-809F-CEFC74A0E718}" type="slidenum">
              <a:rPr lang="en-CA" smtClean="0"/>
              <a:t>‹#›</a:t>
            </a:fld>
            <a:endParaRPr lang="en-CA"/>
          </a:p>
        </p:txBody>
      </p:sp>
    </p:spTree>
    <p:extLst>
      <p:ext uri="{BB962C8B-B14F-4D97-AF65-F5344CB8AC3E}">
        <p14:creationId xmlns:p14="http://schemas.microsoft.com/office/powerpoint/2010/main" val="349854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DD0D-E43C-4607-A2FC-D4F9038D1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72E01F9-AC48-4A76-AB81-A24381456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BB9E223-5B52-4858-A1B0-D664FA4EBB12}"/>
              </a:ext>
            </a:extLst>
          </p:cNvPr>
          <p:cNvSpPr>
            <a:spLocks noGrp="1"/>
          </p:cNvSpPr>
          <p:nvPr>
            <p:ph type="dt" sz="half" idx="10"/>
          </p:nvPr>
        </p:nvSpPr>
        <p:spPr/>
        <p:txBody>
          <a:bodyPr/>
          <a:lstStyle/>
          <a:p>
            <a:fld id="{AF077825-6A50-4C76-A78E-9B0EFEE47960}" type="datetime1">
              <a:rPr lang="en-CA" smtClean="0"/>
              <a:t>2021-12-08</a:t>
            </a:fld>
            <a:endParaRPr lang="en-CA"/>
          </a:p>
        </p:txBody>
      </p:sp>
      <p:sp>
        <p:nvSpPr>
          <p:cNvPr id="5" name="Footer Placeholder 4">
            <a:extLst>
              <a:ext uri="{FF2B5EF4-FFF2-40B4-BE49-F238E27FC236}">
                <a16:creationId xmlns:a16="http://schemas.microsoft.com/office/drawing/2014/main" id="{36ADA532-408E-4D02-AD3A-7F63A5F169B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5718CB-EF38-4D88-9881-D2A3498C6755}"/>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60874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6A7C-A60C-4E31-81F9-CFA25DE97C3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7591FAA-ED05-48DC-A2E3-823F8B4B28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B6E155B-66EB-48BB-8288-ECEDF13EB795}"/>
              </a:ext>
            </a:extLst>
          </p:cNvPr>
          <p:cNvSpPr>
            <a:spLocks noGrp="1"/>
          </p:cNvSpPr>
          <p:nvPr>
            <p:ph type="dt" sz="half" idx="10"/>
          </p:nvPr>
        </p:nvSpPr>
        <p:spPr/>
        <p:txBody>
          <a:bodyPr/>
          <a:lstStyle/>
          <a:p>
            <a:fld id="{1A2CB209-FEB5-42E9-A5CE-857DA79EF84B}" type="datetime1">
              <a:rPr lang="en-CA" smtClean="0"/>
              <a:t>2021-12-08</a:t>
            </a:fld>
            <a:endParaRPr lang="en-CA"/>
          </a:p>
        </p:txBody>
      </p:sp>
      <p:sp>
        <p:nvSpPr>
          <p:cNvPr id="5" name="Footer Placeholder 4">
            <a:extLst>
              <a:ext uri="{FF2B5EF4-FFF2-40B4-BE49-F238E27FC236}">
                <a16:creationId xmlns:a16="http://schemas.microsoft.com/office/drawing/2014/main" id="{66FBEE8F-53A9-43CD-A988-174AAA2827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74F1F7E-6724-4798-81CA-6791E4EFFE5F}"/>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0051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3D1E2-CBAB-4E02-9090-3CAD25C170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40D8EAB-4C26-4087-899C-CC50876252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09C5E9C-D86F-4B17-89FB-F3CB50BD1126}"/>
              </a:ext>
            </a:extLst>
          </p:cNvPr>
          <p:cNvSpPr>
            <a:spLocks noGrp="1"/>
          </p:cNvSpPr>
          <p:nvPr>
            <p:ph type="dt" sz="half" idx="10"/>
          </p:nvPr>
        </p:nvSpPr>
        <p:spPr/>
        <p:txBody>
          <a:bodyPr/>
          <a:lstStyle/>
          <a:p>
            <a:fld id="{BBC8A6CE-94E5-4898-B610-223DFC75BF16}" type="datetime1">
              <a:rPr lang="en-CA" smtClean="0"/>
              <a:t>2021-12-08</a:t>
            </a:fld>
            <a:endParaRPr lang="en-CA"/>
          </a:p>
        </p:txBody>
      </p:sp>
      <p:sp>
        <p:nvSpPr>
          <p:cNvPr id="5" name="Footer Placeholder 4">
            <a:extLst>
              <a:ext uri="{FF2B5EF4-FFF2-40B4-BE49-F238E27FC236}">
                <a16:creationId xmlns:a16="http://schemas.microsoft.com/office/drawing/2014/main" id="{045F915E-790A-40DA-B992-CA0916FAE22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43509-B6EF-4669-A543-EEB93EBC1EB5}"/>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887023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8DA4F5-19CA-4E43-A55F-FF698AE7E51C}" type="datetime1">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081077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462C18-B0F4-4B72-9B2A-8C510E87BA0C}" type="datetime1">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250545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97CFCB-49BB-41F0-B5DF-5E5E21BB664B}" type="datetime1">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788196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E58571-2E30-4735-B59D-A9D3A50A2114}" type="datetime1">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689751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89BAA7-B22C-4C74-AEBB-2B1684C4A44E}" type="datetime1">
              <a:rPr lang="en-CA" smtClean="0"/>
              <a:t>2021-12-08</a:t>
            </a:fld>
            <a:endParaRPr lang="en-CA"/>
          </a:p>
        </p:txBody>
      </p:sp>
      <p:sp>
        <p:nvSpPr>
          <p:cNvPr id="8" name="Footer Placeholder 7"/>
          <p:cNvSpPr>
            <a:spLocks noGrp="1"/>
          </p:cNvSpPr>
          <p:nvPr>
            <p:ph type="ftr" sz="quarter" idx="11"/>
          </p:nvPr>
        </p:nvSpPr>
        <p:spPr/>
        <p:txBody>
          <a:bodyPr/>
          <a:lstStyle/>
          <a:p>
            <a:endParaRPr lang="en-CA"/>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390604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CAD563-2E62-40D3-AF12-3DE1046F00D1}" type="datetime1">
              <a:rPr lang="en-CA" smtClean="0"/>
              <a:t>2021-12-08</a:t>
            </a:fld>
            <a:endParaRPr lang="en-CA"/>
          </a:p>
        </p:txBody>
      </p:sp>
      <p:sp>
        <p:nvSpPr>
          <p:cNvPr id="4" name="Footer Placeholder 3"/>
          <p:cNvSpPr>
            <a:spLocks noGrp="1"/>
          </p:cNvSpPr>
          <p:nvPr>
            <p:ph type="ftr" sz="quarter" idx="11"/>
          </p:nvPr>
        </p:nvSpPr>
        <p:spPr/>
        <p:txBody>
          <a:bodyPr/>
          <a:lstStyle/>
          <a:p>
            <a:endParaRPr lang="en-CA"/>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895784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885124-9699-44B0-9F77-C960360BDAD2}" type="datetime1">
              <a:rPr lang="en-CA" smtClean="0"/>
              <a:t>2021-12-08</a:t>
            </a:fld>
            <a:endParaRPr lang="en-CA"/>
          </a:p>
        </p:txBody>
      </p:sp>
      <p:sp>
        <p:nvSpPr>
          <p:cNvPr id="3" name="Footer Placeholder 2"/>
          <p:cNvSpPr>
            <a:spLocks noGrp="1"/>
          </p:cNvSpPr>
          <p:nvPr>
            <p:ph type="ftr" sz="quarter" idx="11"/>
          </p:nvPr>
        </p:nvSpPr>
        <p:spPr/>
        <p:txBody>
          <a:bodyPr/>
          <a:lstStyle/>
          <a:p>
            <a:endParaRPr lang="en-CA"/>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772769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4C876E-D7F8-4160-AA0D-1C0F5861F6AE}" type="datetime1">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2551667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1728-0672-4755-9EFC-39AB140FD5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B7E4D44-80F3-4044-AADF-38557D80C1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C654630-BDB4-4EA3-93FE-AA14C77706A3}"/>
              </a:ext>
            </a:extLst>
          </p:cNvPr>
          <p:cNvSpPr>
            <a:spLocks noGrp="1"/>
          </p:cNvSpPr>
          <p:nvPr>
            <p:ph type="dt" sz="half" idx="10"/>
          </p:nvPr>
        </p:nvSpPr>
        <p:spPr/>
        <p:txBody>
          <a:bodyPr/>
          <a:lstStyle/>
          <a:p>
            <a:fld id="{3AE75A02-D0A2-4DAB-ABEB-04118003A8CD}" type="datetime1">
              <a:rPr lang="en-CA" smtClean="0"/>
              <a:t>2021-12-08</a:t>
            </a:fld>
            <a:endParaRPr lang="en-CA"/>
          </a:p>
        </p:txBody>
      </p:sp>
      <p:sp>
        <p:nvSpPr>
          <p:cNvPr id="5" name="Footer Placeholder 4">
            <a:extLst>
              <a:ext uri="{FF2B5EF4-FFF2-40B4-BE49-F238E27FC236}">
                <a16:creationId xmlns:a16="http://schemas.microsoft.com/office/drawing/2014/main" id="{6B9993F9-5DB9-4CA6-B8EA-2CFF99A6AD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D6B8CB-8558-43D9-95D8-FEFEB2FD7F9C}"/>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789182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350D2-483F-401E-88D5-7303ABEA71E5}" type="datetime1">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649586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A270D-EFF1-4AAC-82AD-3FD32CE68926}" type="datetime1">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626267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9F5B8-22F5-4018-818B-BEF98CAC8E15}" type="datetime1">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B5B742C-B3B6-4599-B906-627DF677301D}" type="slidenum">
              <a:rPr lang="en-CA" smtClean="0"/>
              <a:t>‹#›</a:t>
            </a:fld>
            <a:endParaRPr lang="en-CA"/>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32737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B30D1EC-F288-486A-8FBC-BC77D32460F7}" type="datetime1">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106911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CD118B-D1A6-42A0-A645-0718756C29FC}" type="datetime1">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B5B742C-B3B6-4599-B906-627DF677301D}" type="slidenum">
              <a:rPr lang="en-CA" smtClean="0"/>
              <a:t>‹#›</a:t>
            </a:fld>
            <a:endParaRPr lang="en-CA"/>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166880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3150B96-918F-4397-8EF3-D9DDE8AA2E29}" type="datetime1">
              <a:rPr lang="en-CA" smtClean="0"/>
              <a:t>2021-12-08</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2449633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FDD70-B6A3-4343-8E7C-881D06D53348}" type="datetime1">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3029534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EB1956-2F56-4A32-AFE9-B1E570E7A1C6}" type="datetime1">
              <a:rPr lang="en-CA" smtClean="0"/>
              <a:t>2021-12-08</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962463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9FAB-7227-4C35-9A23-B1B8D29515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93DCA58-1C3E-45A7-A33B-72C54E4CE3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4F2DD6-6658-4B5B-9A28-979D948127EC}"/>
              </a:ext>
            </a:extLst>
          </p:cNvPr>
          <p:cNvSpPr>
            <a:spLocks noGrp="1"/>
          </p:cNvSpPr>
          <p:nvPr>
            <p:ph type="dt" sz="half" idx="10"/>
          </p:nvPr>
        </p:nvSpPr>
        <p:spPr/>
        <p:txBody>
          <a:bodyPr/>
          <a:lstStyle/>
          <a:p>
            <a:fld id="{995285E7-0D7A-4BD0-8123-1F86D18697BA}" type="datetime1">
              <a:rPr lang="en-CA" smtClean="0"/>
              <a:t>2021-12-08</a:t>
            </a:fld>
            <a:endParaRPr lang="en-CA"/>
          </a:p>
        </p:txBody>
      </p:sp>
      <p:sp>
        <p:nvSpPr>
          <p:cNvPr id="5" name="Footer Placeholder 4">
            <a:extLst>
              <a:ext uri="{FF2B5EF4-FFF2-40B4-BE49-F238E27FC236}">
                <a16:creationId xmlns:a16="http://schemas.microsoft.com/office/drawing/2014/main" id="{30DFBDEB-640A-4CFD-8061-4C1FED61F14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D3EE57B-4761-4C54-B0DE-6FA13F9C4270}"/>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268633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9E80-6FB8-448E-90C0-6A5B09D76AB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74B82D1-1AE5-443E-B07A-D94041EB78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D2B64DD-B993-4051-8201-B3B6C82752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514FDB9-B7ED-4301-BE55-6E21CE1EC9BF}"/>
              </a:ext>
            </a:extLst>
          </p:cNvPr>
          <p:cNvSpPr>
            <a:spLocks noGrp="1"/>
          </p:cNvSpPr>
          <p:nvPr>
            <p:ph type="dt" sz="half" idx="10"/>
          </p:nvPr>
        </p:nvSpPr>
        <p:spPr/>
        <p:txBody>
          <a:bodyPr/>
          <a:lstStyle/>
          <a:p>
            <a:fld id="{B03422E2-660A-4C9C-8DD4-33AB84C20A78}" type="datetime1">
              <a:rPr lang="en-CA" smtClean="0"/>
              <a:t>2021-12-08</a:t>
            </a:fld>
            <a:endParaRPr lang="en-CA"/>
          </a:p>
        </p:txBody>
      </p:sp>
      <p:sp>
        <p:nvSpPr>
          <p:cNvPr id="6" name="Footer Placeholder 5">
            <a:extLst>
              <a:ext uri="{FF2B5EF4-FFF2-40B4-BE49-F238E27FC236}">
                <a16:creationId xmlns:a16="http://schemas.microsoft.com/office/drawing/2014/main" id="{4552BB02-97C5-44BB-98A0-A387FE9FDD3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A3DF461-74DE-45C5-9485-97E61623E6C3}"/>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674019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8626-3E1E-4519-8753-19B3AE27B24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25F640-1D51-4D7D-AEB4-1D91E73077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D1FD53-0ECE-4386-BCCE-A183C29095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EE03C2E-46FB-4240-8149-7BA4498728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E278C3-A1A6-48D6-8DB1-4AA0A694C7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3A5D76F-CFBE-4A35-A59B-4D11330A9A91}"/>
              </a:ext>
            </a:extLst>
          </p:cNvPr>
          <p:cNvSpPr>
            <a:spLocks noGrp="1"/>
          </p:cNvSpPr>
          <p:nvPr>
            <p:ph type="dt" sz="half" idx="10"/>
          </p:nvPr>
        </p:nvSpPr>
        <p:spPr/>
        <p:txBody>
          <a:bodyPr/>
          <a:lstStyle/>
          <a:p>
            <a:fld id="{1986D226-B73F-4FB2-91AB-21582F20D005}" type="datetime1">
              <a:rPr lang="en-CA" smtClean="0"/>
              <a:t>2021-12-08</a:t>
            </a:fld>
            <a:endParaRPr lang="en-CA"/>
          </a:p>
        </p:txBody>
      </p:sp>
      <p:sp>
        <p:nvSpPr>
          <p:cNvPr id="8" name="Footer Placeholder 7">
            <a:extLst>
              <a:ext uri="{FF2B5EF4-FFF2-40B4-BE49-F238E27FC236}">
                <a16:creationId xmlns:a16="http://schemas.microsoft.com/office/drawing/2014/main" id="{4165BD40-B6C7-4FE2-84D6-68D3F63891C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645AC09-C84D-431D-BDE5-D9EA66ED9EE4}"/>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0807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9503-8ED4-4082-B72D-551B655221F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823E2C8-B089-46E0-92B9-20E6402B5F62}"/>
              </a:ext>
            </a:extLst>
          </p:cNvPr>
          <p:cNvSpPr>
            <a:spLocks noGrp="1"/>
          </p:cNvSpPr>
          <p:nvPr>
            <p:ph type="dt" sz="half" idx="10"/>
          </p:nvPr>
        </p:nvSpPr>
        <p:spPr/>
        <p:txBody>
          <a:bodyPr/>
          <a:lstStyle/>
          <a:p>
            <a:fld id="{B82AAAD1-6371-4B75-8817-4206AF9981CA}" type="datetime1">
              <a:rPr lang="en-CA" smtClean="0"/>
              <a:t>2021-12-08</a:t>
            </a:fld>
            <a:endParaRPr lang="en-CA"/>
          </a:p>
        </p:txBody>
      </p:sp>
      <p:sp>
        <p:nvSpPr>
          <p:cNvPr id="4" name="Footer Placeholder 3">
            <a:extLst>
              <a:ext uri="{FF2B5EF4-FFF2-40B4-BE49-F238E27FC236}">
                <a16:creationId xmlns:a16="http://schemas.microsoft.com/office/drawing/2014/main" id="{6A4AF800-7EF4-4547-B0F0-D91BEA943A8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BC30E21-3ED3-405A-9065-C2FEFDCFC207}"/>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50712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B4DEC1-9036-437C-960A-A89486348E4E}"/>
              </a:ext>
            </a:extLst>
          </p:cNvPr>
          <p:cNvSpPr>
            <a:spLocks noGrp="1"/>
          </p:cNvSpPr>
          <p:nvPr>
            <p:ph type="dt" sz="half" idx="10"/>
          </p:nvPr>
        </p:nvSpPr>
        <p:spPr/>
        <p:txBody>
          <a:bodyPr/>
          <a:lstStyle/>
          <a:p>
            <a:fld id="{DB8E4C89-7E68-4CAB-8EC0-CC000B269864}" type="datetime1">
              <a:rPr lang="en-CA" smtClean="0"/>
              <a:t>2021-12-08</a:t>
            </a:fld>
            <a:endParaRPr lang="en-CA"/>
          </a:p>
        </p:txBody>
      </p:sp>
      <p:sp>
        <p:nvSpPr>
          <p:cNvPr id="3" name="Footer Placeholder 2">
            <a:extLst>
              <a:ext uri="{FF2B5EF4-FFF2-40B4-BE49-F238E27FC236}">
                <a16:creationId xmlns:a16="http://schemas.microsoft.com/office/drawing/2014/main" id="{D8F8306D-58A5-4C57-B30B-DEBC606B77E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BF08F3A-440E-400B-BC99-D9CBE0E0B3D5}"/>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101896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436B8-13A9-418B-93AE-EE605244F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64AF912-4467-4A11-8492-B1AD2C5F82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950BECA-DFEF-401E-812D-CAD87CA5E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9C41E-6A28-4DE0-8875-7817784BA660}"/>
              </a:ext>
            </a:extLst>
          </p:cNvPr>
          <p:cNvSpPr>
            <a:spLocks noGrp="1"/>
          </p:cNvSpPr>
          <p:nvPr>
            <p:ph type="dt" sz="half" idx="10"/>
          </p:nvPr>
        </p:nvSpPr>
        <p:spPr/>
        <p:txBody>
          <a:bodyPr/>
          <a:lstStyle/>
          <a:p>
            <a:fld id="{3291FB39-A7C2-425F-AE85-7D2E75892C9B}" type="datetime1">
              <a:rPr lang="en-CA" smtClean="0"/>
              <a:t>2021-12-08</a:t>
            </a:fld>
            <a:endParaRPr lang="en-CA"/>
          </a:p>
        </p:txBody>
      </p:sp>
      <p:sp>
        <p:nvSpPr>
          <p:cNvPr id="6" name="Footer Placeholder 5">
            <a:extLst>
              <a:ext uri="{FF2B5EF4-FFF2-40B4-BE49-F238E27FC236}">
                <a16:creationId xmlns:a16="http://schemas.microsoft.com/office/drawing/2014/main" id="{63004B5C-CC75-4FE8-A379-53E3B5A32E7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DBCB629-483C-4116-9F38-9919082586C4}"/>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15519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08E8-E09A-4E10-A4A0-165DA61B14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5CC032D-D9AA-4F90-9A76-27FA3EF334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20BF2A3-6D3B-4C84-9DFB-44B30803F5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05FB6-67BC-42B3-84E7-F746BBC66C3D}"/>
              </a:ext>
            </a:extLst>
          </p:cNvPr>
          <p:cNvSpPr>
            <a:spLocks noGrp="1"/>
          </p:cNvSpPr>
          <p:nvPr>
            <p:ph type="dt" sz="half" idx="10"/>
          </p:nvPr>
        </p:nvSpPr>
        <p:spPr/>
        <p:txBody>
          <a:bodyPr/>
          <a:lstStyle/>
          <a:p>
            <a:fld id="{8EDF737F-E376-4F63-9125-D84761E1E8D9}" type="datetime1">
              <a:rPr lang="en-CA" smtClean="0"/>
              <a:t>2021-12-08</a:t>
            </a:fld>
            <a:endParaRPr lang="en-CA"/>
          </a:p>
        </p:txBody>
      </p:sp>
      <p:sp>
        <p:nvSpPr>
          <p:cNvPr id="6" name="Footer Placeholder 5">
            <a:extLst>
              <a:ext uri="{FF2B5EF4-FFF2-40B4-BE49-F238E27FC236}">
                <a16:creationId xmlns:a16="http://schemas.microsoft.com/office/drawing/2014/main" id="{6964A66C-EDC4-41F4-B273-A57FC9C803A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F0B680A-1286-46A0-9586-4324451E164C}"/>
              </a:ext>
            </a:extLst>
          </p:cNvPr>
          <p:cNvSpPr>
            <a:spLocks noGrp="1"/>
          </p:cNvSpPr>
          <p:nvPr>
            <p:ph type="sldNum" sz="quarter" idx="12"/>
          </p:nvPr>
        </p:nvSpPr>
        <p:spPr/>
        <p:txBody>
          <a:bodyPr/>
          <a:lstStyle/>
          <a:p>
            <a:fld id="{8B5B742C-B3B6-4599-B906-627DF677301D}" type="slidenum">
              <a:rPr lang="en-CA" smtClean="0"/>
              <a:t>‹#›</a:t>
            </a:fld>
            <a:endParaRPr lang="en-CA"/>
          </a:p>
        </p:txBody>
      </p:sp>
    </p:spTree>
    <p:extLst>
      <p:ext uri="{BB962C8B-B14F-4D97-AF65-F5344CB8AC3E}">
        <p14:creationId xmlns:p14="http://schemas.microsoft.com/office/powerpoint/2010/main" val="410860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593DB-8B59-45C2-AA1B-0CA053B578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589EBE-C0E6-4F4E-BF81-F85D93415B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24B093-A0DA-4FE7-967B-EB4E13764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EB333-708A-4040-A9CB-0ECED877A72A}" type="datetime1">
              <a:rPr lang="en-CA" smtClean="0"/>
              <a:t>2021-12-08</a:t>
            </a:fld>
            <a:endParaRPr lang="en-CA"/>
          </a:p>
        </p:txBody>
      </p:sp>
      <p:sp>
        <p:nvSpPr>
          <p:cNvPr id="5" name="Footer Placeholder 4">
            <a:extLst>
              <a:ext uri="{FF2B5EF4-FFF2-40B4-BE49-F238E27FC236}">
                <a16:creationId xmlns:a16="http://schemas.microsoft.com/office/drawing/2014/main" id="{91EBF795-C0E1-4E7B-9770-31B1E40D7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61CA857-A53D-4A39-A396-32F86439A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B742C-B3B6-4599-B906-627DF677301D}" type="slidenum">
              <a:rPr lang="en-CA" smtClean="0"/>
              <a:t>‹#›</a:t>
            </a:fld>
            <a:endParaRPr lang="en-CA"/>
          </a:p>
        </p:txBody>
      </p:sp>
    </p:spTree>
    <p:extLst>
      <p:ext uri="{BB962C8B-B14F-4D97-AF65-F5344CB8AC3E}">
        <p14:creationId xmlns:p14="http://schemas.microsoft.com/office/powerpoint/2010/main" val="2330898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470C154-91EA-416A-95B0-79C08E41B5F5}" type="datetime1">
              <a:rPr lang="en-CA" smtClean="0"/>
              <a:t>2021-12-08</a:t>
            </a:fld>
            <a:endParaRPr lang="en-CA"/>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B5B742C-B3B6-4599-B906-627DF677301D}" type="slidenum">
              <a:rPr lang="en-CA" smtClean="0"/>
              <a:t>‹#›</a:t>
            </a:fld>
            <a:endParaRPr lang="en-CA"/>
          </a:p>
        </p:txBody>
      </p:sp>
    </p:spTree>
    <p:extLst>
      <p:ext uri="{BB962C8B-B14F-4D97-AF65-F5344CB8AC3E}">
        <p14:creationId xmlns:p14="http://schemas.microsoft.com/office/powerpoint/2010/main" val="79077590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hyperlink" Target="https://school.stockcharts.com/doku.php?id=technical_indicators"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fmpcloud.io/documentation#historicalStockData" TargetMode="External"/><Relationship Id="rId2" Type="http://schemas.openxmlformats.org/officeDocument/2006/relationships/hyperlink" Target="https://www.sec.gov/data/foiadocsfailsdatahtm" TargetMode="External"/><Relationship Id="rId1" Type="http://schemas.openxmlformats.org/officeDocument/2006/relationships/slideLayout" Target="../slideLayouts/slideLayout2.xml"/><Relationship Id="rId5" Type="http://schemas.openxmlformats.org/officeDocument/2006/relationships/hyperlink" Target="https://iexcloud.io/docs/api/" TargetMode="External"/><Relationship Id="rId4" Type="http://schemas.openxmlformats.org/officeDocument/2006/relationships/hyperlink" Target="https://data.nasdaq.com/data/FINRA-financial-industry-regulatory-author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2">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4">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8" name="Straight Connector 57">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6" name="Straight Connector 65">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0CFB0D3E-216B-4535-AA98-ED892E538DEC}"/>
              </a:ext>
            </a:extLst>
          </p:cNvPr>
          <p:cNvPicPr>
            <a:picLocks noChangeAspect="1"/>
          </p:cNvPicPr>
          <p:nvPr/>
        </p:nvPicPr>
        <p:blipFill rotWithShape="1">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rcRect t="4639" b="1611"/>
          <a:stretch/>
        </p:blipFill>
        <p:spPr>
          <a:xfrm>
            <a:off x="0" y="0"/>
            <a:ext cx="12192000" cy="6858000"/>
          </a:xfrm>
          <a:prstGeom prst="rect">
            <a:avLst/>
          </a:prstGeom>
        </p:spPr>
      </p:pic>
      <p:sp>
        <p:nvSpPr>
          <p:cNvPr id="2" name="Title 1">
            <a:extLst>
              <a:ext uri="{FF2B5EF4-FFF2-40B4-BE49-F238E27FC236}">
                <a16:creationId xmlns:a16="http://schemas.microsoft.com/office/drawing/2014/main" id="{1CC92B01-E9A9-4123-BBBE-51CAED2D7E73}"/>
              </a:ext>
            </a:extLst>
          </p:cNvPr>
          <p:cNvSpPr>
            <a:spLocks noGrp="1"/>
          </p:cNvSpPr>
          <p:nvPr>
            <p:ph type="ctrTitle"/>
          </p:nvPr>
        </p:nvSpPr>
        <p:spPr>
          <a:xfrm>
            <a:off x="2618173" y="630936"/>
            <a:ext cx="7315200" cy="2702018"/>
          </a:xfrm>
          <a:noFill/>
        </p:spPr>
        <p:txBody>
          <a:bodyPr vert="horz" lIns="91440" tIns="45720" rIns="91440" bIns="45720" rtlCol="0" anchor="b">
            <a:normAutofit/>
          </a:bodyPr>
          <a:lstStyle/>
          <a:p>
            <a:r>
              <a:rPr lang="en-US" sz="4800" b="1" dirty="0">
                <a:solidFill>
                  <a:schemeClr val="bg1"/>
                </a:solidFill>
              </a:rPr>
              <a:t>FTD Project 2:</a:t>
            </a:r>
            <a:br>
              <a:rPr lang="en-US" sz="4800" b="1" dirty="0">
                <a:solidFill>
                  <a:schemeClr val="bg1"/>
                </a:solidFill>
              </a:rPr>
            </a:br>
            <a:r>
              <a:rPr lang="en-US" sz="4800" b="1" dirty="0">
                <a:solidFill>
                  <a:schemeClr val="bg1"/>
                </a:solidFill>
              </a:rPr>
              <a:t>Machine Learning Models </a:t>
            </a:r>
          </a:p>
        </p:txBody>
      </p:sp>
      <p:sp>
        <p:nvSpPr>
          <p:cNvPr id="3" name="Subtitle 2">
            <a:extLst>
              <a:ext uri="{FF2B5EF4-FFF2-40B4-BE49-F238E27FC236}">
                <a16:creationId xmlns:a16="http://schemas.microsoft.com/office/drawing/2014/main" id="{C148D9F6-FEA2-4FBE-89B1-FB36DBAC3A3A}"/>
              </a:ext>
            </a:extLst>
          </p:cNvPr>
          <p:cNvSpPr>
            <a:spLocks noGrp="1"/>
          </p:cNvSpPr>
          <p:nvPr>
            <p:ph type="subTitle" idx="1"/>
          </p:nvPr>
        </p:nvSpPr>
        <p:spPr>
          <a:xfrm>
            <a:off x="2618174" y="3427487"/>
            <a:ext cx="7315200" cy="2615906"/>
          </a:xfrm>
          <a:noFill/>
        </p:spPr>
        <p:txBody>
          <a:bodyPr vert="horz" lIns="91440" tIns="45720" rIns="91440" bIns="45720" rtlCol="0" anchor="t">
            <a:normAutofit/>
          </a:bodyPr>
          <a:lstStyle/>
          <a:p>
            <a:pPr indent="-228600">
              <a:buFont typeface="Arial" panose="020B0604020202020204" pitchFamily="34" charset="0"/>
              <a:buChar char="•"/>
            </a:pPr>
            <a:r>
              <a:rPr lang="en-US" dirty="0">
                <a:solidFill>
                  <a:schemeClr val="bg1"/>
                </a:solidFill>
              </a:rPr>
              <a:t>Therin Watson </a:t>
            </a:r>
          </a:p>
          <a:p>
            <a:pPr indent="-228600">
              <a:buFont typeface="Arial" panose="020B0604020202020204" pitchFamily="34" charset="0"/>
              <a:buChar char="•"/>
            </a:pPr>
            <a:r>
              <a:rPr lang="en-US" dirty="0">
                <a:solidFill>
                  <a:schemeClr val="bg1"/>
                </a:solidFill>
              </a:rPr>
              <a:t>Francois Jack</a:t>
            </a:r>
          </a:p>
          <a:p>
            <a:pPr indent="-228600">
              <a:buFont typeface="Arial" panose="020B0604020202020204" pitchFamily="34" charset="0"/>
              <a:buChar char="•"/>
            </a:pPr>
            <a:r>
              <a:rPr lang="en-US" dirty="0">
                <a:solidFill>
                  <a:schemeClr val="bg1"/>
                </a:solidFill>
              </a:rPr>
              <a:t>Nelson Ajayi</a:t>
            </a:r>
          </a:p>
          <a:p>
            <a:pPr indent="-228600">
              <a:buFont typeface="Arial" panose="020B0604020202020204" pitchFamily="34" charset="0"/>
              <a:buChar char="•"/>
            </a:pPr>
            <a:r>
              <a:rPr lang="en-US" dirty="0" err="1">
                <a:solidFill>
                  <a:schemeClr val="bg1"/>
                </a:solidFill>
              </a:rPr>
              <a:t>Ashfaque</a:t>
            </a:r>
            <a:r>
              <a:rPr lang="en-US" dirty="0">
                <a:solidFill>
                  <a:schemeClr val="bg1"/>
                </a:solidFill>
              </a:rPr>
              <a:t> Rahman</a:t>
            </a:r>
          </a:p>
        </p:txBody>
      </p:sp>
    </p:spTree>
    <p:extLst>
      <p:ext uri="{BB962C8B-B14F-4D97-AF65-F5344CB8AC3E}">
        <p14:creationId xmlns:p14="http://schemas.microsoft.com/office/powerpoint/2010/main" val="24160069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2BA-652E-4140-B599-ED453D46015B}"/>
              </a:ext>
            </a:extLst>
          </p:cNvPr>
          <p:cNvSpPr>
            <a:spLocks noGrp="1"/>
          </p:cNvSpPr>
          <p:nvPr>
            <p:ph type="title"/>
          </p:nvPr>
        </p:nvSpPr>
        <p:spPr>
          <a:xfrm>
            <a:off x="1640154" y="555217"/>
            <a:ext cx="8911687" cy="1280890"/>
          </a:xfrm>
        </p:spPr>
        <p:txBody>
          <a:bodyPr/>
          <a:lstStyle/>
          <a:p>
            <a:pPr algn="ctr"/>
            <a:r>
              <a:rPr lang="en-US" dirty="0"/>
              <a:t>Time Series </a:t>
            </a:r>
            <a:r>
              <a:rPr lang="en-US" dirty="0" err="1"/>
              <a:t>DataFrame</a:t>
            </a:r>
            <a:r>
              <a:rPr lang="en-US" dirty="0"/>
              <a:t> Example </a:t>
            </a:r>
            <a:endParaRPr lang="en-CA" dirty="0"/>
          </a:p>
        </p:txBody>
      </p:sp>
      <p:pic>
        <p:nvPicPr>
          <p:cNvPr id="5" name="Picture 4">
            <a:extLst>
              <a:ext uri="{FF2B5EF4-FFF2-40B4-BE49-F238E27FC236}">
                <a16:creationId xmlns:a16="http://schemas.microsoft.com/office/drawing/2014/main" id="{75EE6770-623A-4446-B922-355004345AA6}"/>
              </a:ext>
            </a:extLst>
          </p:cNvPr>
          <p:cNvPicPr>
            <a:picLocks noChangeAspect="1"/>
          </p:cNvPicPr>
          <p:nvPr/>
        </p:nvPicPr>
        <p:blipFill>
          <a:blip r:embed="rId2"/>
          <a:stretch>
            <a:fillRect/>
          </a:stretch>
        </p:blipFill>
        <p:spPr>
          <a:xfrm>
            <a:off x="363999" y="2249934"/>
            <a:ext cx="11463999" cy="3544953"/>
          </a:xfrm>
          <a:prstGeom prst="rect">
            <a:avLst/>
          </a:prstGeom>
        </p:spPr>
      </p:pic>
      <p:sp>
        <p:nvSpPr>
          <p:cNvPr id="3" name="Slide Number Placeholder 2">
            <a:extLst>
              <a:ext uri="{FF2B5EF4-FFF2-40B4-BE49-F238E27FC236}">
                <a16:creationId xmlns:a16="http://schemas.microsoft.com/office/drawing/2014/main" id="{626DD77A-E7E2-403C-A28B-FC89484F6EE9}"/>
              </a:ext>
            </a:extLst>
          </p:cNvPr>
          <p:cNvSpPr>
            <a:spLocks noGrp="1"/>
          </p:cNvSpPr>
          <p:nvPr>
            <p:ph type="sldNum" sz="quarter" idx="12"/>
          </p:nvPr>
        </p:nvSpPr>
        <p:spPr/>
        <p:txBody>
          <a:bodyPr/>
          <a:lstStyle/>
          <a:p>
            <a:fld id="{8B5B742C-B3B6-4599-B906-627DF677301D}" type="slidenum">
              <a:rPr lang="en-CA" smtClean="0"/>
              <a:t>10</a:t>
            </a:fld>
            <a:endParaRPr lang="en-CA"/>
          </a:p>
        </p:txBody>
      </p:sp>
    </p:spTree>
    <p:extLst>
      <p:ext uri="{BB962C8B-B14F-4D97-AF65-F5344CB8AC3E}">
        <p14:creationId xmlns:p14="http://schemas.microsoft.com/office/powerpoint/2010/main" val="10652261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744C70-DCCF-4B91-9F7D-D45BF986587E}"/>
              </a:ext>
            </a:extLst>
          </p:cNvPr>
          <p:cNvSpPr>
            <a:spLocks noGrp="1"/>
          </p:cNvSpPr>
          <p:nvPr>
            <p:ph type="title"/>
          </p:nvPr>
        </p:nvSpPr>
        <p:spPr>
          <a:xfrm>
            <a:off x="1640156" y="624110"/>
            <a:ext cx="8911687" cy="1280890"/>
          </a:xfrm>
        </p:spPr>
        <p:txBody>
          <a:bodyPr/>
          <a:lstStyle/>
          <a:p>
            <a:pPr algn="ctr"/>
            <a:r>
              <a:rPr lang="en-US" dirty="0"/>
              <a:t>Collected Data – IEX </a:t>
            </a:r>
            <a:endParaRPr lang="en-CA" dirty="0"/>
          </a:p>
        </p:txBody>
      </p:sp>
      <p:sp>
        <p:nvSpPr>
          <p:cNvPr id="3" name="Content Placeholder 2">
            <a:extLst>
              <a:ext uri="{FF2B5EF4-FFF2-40B4-BE49-F238E27FC236}">
                <a16:creationId xmlns:a16="http://schemas.microsoft.com/office/drawing/2014/main" id="{D070C499-A410-421C-8174-F92C31A1401C}"/>
              </a:ext>
            </a:extLst>
          </p:cNvPr>
          <p:cNvSpPr>
            <a:spLocks noGrp="1"/>
          </p:cNvSpPr>
          <p:nvPr>
            <p:ph sz="half" idx="1"/>
          </p:nvPr>
        </p:nvSpPr>
        <p:spPr>
          <a:xfrm>
            <a:off x="1782136" y="2171178"/>
            <a:ext cx="4313864" cy="3777622"/>
          </a:xfrm>
        </p:spPr>
        <p:txBody>
          <a:bodyPr>
            <a:normAutofit fontScale="62500" lnSpcReduction="20000"/>
          </a:bodyPr>
          <a:lstStyle/>
          <a:p>
            <a:r>
              <a:rPr lang="en-US" dirty="0"/>
              <a:t>After collecting FTD and Historical Data for over 12,000 symbols successfully, it was necessary to find stocks with relevant FTD statistics and cut down on our list of symbols to run through the models. </a:t>
            </a:r>
          </a:p>
          <a:p>
            <a:r>
              <a:rPr lang="en-US" dirty="0"/>
              <a:t>Using FMP and IEX, we could locate both Float and Outstanding Shares data, and calculate the percentage of shares which failed-to-deliver over a given time frame, and then only use symbols with the highest percentages of FTDs. </a:t>
            </a:r>
          </a:p>
          <a:p>
            <a:r>
              <a:rPr lang="en-US" dirty="0"/>
              <a:t>This process cut down our list of viable symbols down to 3700 as sourcing both Float and Outstanding Share data was quite difficult </a:t>
            </a:r>
          </a:p>
          <a:p>
            <a:r>
              <a:rPr lang="en-US" dirty="0"/>
              <a:t>Additionally, we could then compare Short Interest data to find the stocks with the highest numbers of shares sold short as well </a:t>
            </a:r>
          </a:p>
          <a:p>
            <a:r>
              <a:rPr lang="en-US" dirty="0"/>
              <a:t>Using GME as an example: </a:t>
            </a:r>
          </a:p>
          <a:p>
            <a:pPr lvl="1"/>
            <a:r>
              <a:rPr lang="en-CA" dirty="0"/>
              <a:t>75.6% of its float has failed-to-deliver in the past year </a:t>
            </a:r>
          </a:p>
          <a:p>
            <a:pPr lvl="1"/>
            <a:r>
              <a:rPr lang="en-CA" dirty="0"/>
              <a:t>48.61% of all volume on the NASDAQ and NYSE is due to short-sales in the past year, according to FINRAs own data </a:t>
            </a:r>
          </a:p>
        </p:txBody>
      </p:sp>
      <p:pic>
        <p:nvPicPr>
          <p:cNvPr id="9" name="Content Placeholder 8">
            <a:extLst>
              <a:ext uri="{FF2B5EF4-FFF2-40B4-BE49-F238E27FC236}">
                <a16:creationId xmlns:a16="http://schemas.microsoft.com/office/drawing/2014/main" id="{AEA15F9E-14B1-4EDF-91DC-AEDB34C22C18}"/>
              </a:ext>
            </a:extLst>
          </p:cNvPr>
          <p:cNvPicPr>
            <a:picLocks noGrp="1" noChangeAspect="1"/>
          </p:cNvPicPr>
          <p:nvPr>
            <p:ph sz="half" idx="2"/>
          </p:nvPr>
        </p:nvPicPr>
        <p:blipFill>
          <a:blip r:embed="rId2"/>
          <a:stretch>
            <a:fillRect/>
          </a:stretch>
        </p:blipFill>
        <p:spPr>
          <a:xfrm>
            <a:off x="7191375" y="2655180"/>
            <a:ext cx="4313238" cy="2719215"/>
          </a:xfrm>
        </p:spPr>
      </p:pic>
      <p:sp>
        <p:nvSpPr>
          <p:cNvPr id="2" name="Slide Number Placeholder 1">
            <a:extLst>
              <a:ext uri="{FF2B5EF4-FFF2-40B4-BE49-F238E27FC236}">
                <a16:creationId xmlns:a16="http://schemas.microsoft.com/office/drawing/2014/main" id="{1303417F-CF94-4BE2-A8F0-1B12E2B90E65}"/>
              </a:ext>
            </a:extLst>
          </p:cNvPr>
          <p:cNvSpPr>
            <a:spLocks noGrp="1"/>
          </p:cNvSpPr>
          <p:nvPr>
            <p:ph type="sldNum" sz="quarter" idx="12"/>
          </p:nvPr>
        </p:nvSpPr>
        <p:spPr/>
        <p:txBody>
          <a:bodyPr/>
          <a:lstStyle/>
          <a:p>
            <a:fld id="{8B5B742C-B3B6-4599-B906-627DF677301D}" type="slidenum">
              <a:rPr lang="en-CA" smtClean="0"/>
              <a:t>11</a:t>
            </a:fld>
            <a:endParaRPr lang="en-CA"/>
          </a:p>
        </p:txBody>
      </p:sp>
    </p:spTree>
    <p:extLst>
      <p:ext uri="{BB962C8B-B14F-4D97-AF65-F5344CB8AC3E}">
        <p14:creationId xmlns:p14="http://schemas.microsoft.com/office/powerpoint/2010/main" val="132988769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7B06-3115-4045-9D6B-898F44B02AD2}"/>
              </a:ext>
            </a:extLst>
          </p:cNvPr>
          <p:cNvSpPr>
            <a:spLocks noGrp="1"/>
          </p:cNvSpPr>
          <p:nvPr>
            <p:ph type="title"/>
          </p:nvPr>
        </p:nvSpPr>
        <p:spPr/>
        <p:txBody>
          <a:bodyPr/>
          <a:lstStyle/>
          <a:p>
            <a:r>
              <a:rPr lang="en-US" dirty="0"/>
              <a:t>Post-Data Collection:</a:t>
            </a:r>
            <a:br>
              <a:rPr lang="en-US" dirty="0"/>
            </a:br>
            <a:r>
              <a:rPr lang="en-US" dirty="0"/>
              <a:t>Adding Technical Indicators </a:t>
            </a:r>
            <a:endParaRPr lang="en-CA" dirty="0"/>
          </a:p>
        </p:txBody>
      </p:sp>
      <p:sp>
        <p:nvSpPr>
          <p:cNvPr id="5" name="Content Placeholder 4">
            <a:extLst>
              <a:ext uri="{FF2B5EF4-FFF2-40B4-BE49-F238E27FC236}">
                <a16:creationId xmlns:a16="http://schemas.microsoft.com/office/drawing/2014/main" id="{3C0A082F-53D2-4EA6-BF22-9430779EA079}"/>
              </a:ext>
            </a:extLst>
          </p:cNvPr>
          <p:cNvSpPr>
            <a:spLocks noGrp="1"/>
          </p:cNvSpPr>
          <p:nvPr>
            <p:ph idx="1"/>
          </p:nvPr>
        </p:nvSpPr>
        <p:spPr/>
        <p:txBody>
          <a:bodyPr>
            <a:normAutofit fontScale="92500"/>
          </a:bodyPr>
          <a:lstStyle/>
          <a:p>
            <a:r>
              <a:rPr lang="en-US" dirty="0"/>
              <a:t>In order to improve our feature set going into our machine learning models, we decided to calculate and append technical indicators to our </a:t>
            </a:r>
            <a:r>
              <a:rPr lang="en-US" dirty="0" err="1"/>
              <a:t>DataFrames</a:t>
            </a:r>
            <a:r>
              <a:rPr lang="en-US" dirty="0"/>
              <a:t>. </a:t>
            </a:r>
          </a:p>
          <a:p>
            <a:r>
              <a:rPr lang="en-CA" dirty="0"/>
              <a:t>Using </a:t>
            </a:r>
            <a:r>
              <a:rPr lang="en-CA" dirty="0">
                <a:hlinkClick r:id="rId2"/>
              </a:rPr>
              <a:t>https://school.stockcharts.com/doku.php?id=technical_indicators</a:t>
            </a:r>
            <a:r>
              <a:rPr lang="en-CA" dirty="0"/>
              <a:t> , the indicators we chose are:</a:t>
            </a:r>
          </a:p>
          <a:p>
            <a:pPr lvl="1"/>
            <a:r>
              <a:rPr lang="en-US" dirty="0"/>
              <a:t>Bollinger Bands: A chart overlay that shows the upper and lower limits of 'normal' price movements based on the Standard Deviation of prices.</a:t>
            </a:r>
          </a:p>
          <a:p>
            <a:pPr lvl="1"/>
            <a:r>
              <a:rPr lang="en-US" dirty="0"/>
              <a:t>Double Exponential Moving Average (DEMA): A faster moving average calculation that offsets values in order to reduce the traditional lag found in moving averages.</a:t>
            </a:r>
          </a:p>
          <a:p>
            <a:pPr lvl="1"/>
            <a:r>
              <a:rPr lang="en-US" dirty="0"/>
              <a:t>Accumulation/Distribution Line (ADL): Combines price and volume to show how money may be flowing into or out of a stock.</a:t>
            </a:r>
          </a:p>
          <a:p>
            <a:pPr lvl="1"/>
            <a:r>
              <a:rPr lang="en-US" dirty="0"/>
              <a:t>Relative Strength Index (RSI): Shows how strongly a stock is moving in its current direction.</a:t>
            </a:r>
            <a:endParaRPr lang="en-CA" dirty="0"/>
          </a:p>
        </p:txBody>
      </p:sp>
      <p:sp>
        <p:nvSpPr>
          <p:cNvPr id="3" name="Slide Number Placeholder 2">
            <a:extLst>
              <a:ext uri="{FF2B5EF4-FFF2-40B4-BE49-F238E27FC236}">
                <a16:creationId xmlns:a16="http://schemas.microsoft.com/office/drawing/2014/main" id="{4ED2D471-94B0-4850-AE66-C8B3EFE42ACE}"/>
              </a:ext>
            </a:extLst>
          </p:cNvPr>
          <p:cNvSpPr>
            <a:spLocks noGrp="1"/>
          </p:cNvSpPr>
          <p:nvPr>
            <p:ph type="sldNum" sz="quarter" idx="12"/>
          </p:nvPr>
        </p:nvSpPr>
        <p:spPr/>
        <p:txBody>
          <a:bodyPr/>
          <a:lstStyle/>
          <a:p>
            <a:fld id="{8B5B742C-B3B6-4599-B906-627DF677301D}" type="slidenum">
              <a:rPr lang="en-CA" smtClean="0"/>
              <a:t>12</a:t>
            </a:fld>
            <a:endParaRPr lang="en-CA"/>
          </a:p>
        </p:txBody>
      </p:sp>
    </p:spTree>
    <p:extLst>
      <p:ext uri="{BB962C8B-B14F-4D97-AF65-F5344CB8AC3E}">
        <p14:creationId xmlns:p14="http://schemas.microsoft.com/office/powerpoint/2010/main" val="243785664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2031-83C2-458C-99DB-4906E2987AFD}"/>
              </a:ext>
            </a:extLst>
          </p:cNvPr>
          <p:cNvSpPr>
            <a:spLocks noGrp="1"/>
          </p:cNvSpPr>
          <p:nvPr>
            <p:ph type="title"/>
          </p:nvPr>
        </p:nvSpPr>
        <p:spPr/>
        <p:txBody>
          <a:bodyPr/>
          <a:lstStyle/>
          <a:p>
            <a:r>
              <a:rPr lang="en-US" dirty="0"/>
              <a:t>Post-Data Collection:</a:t>
            </a:r>
            <a:br>
              <a:rPr lang="en-US" dirty="0"/>
            </a:br>
            <a:r>
              <a:rPr lang="en-US" dirty="0"/>
              <a:t>Adding Technical Indicators </a:t>
            </a:r>
            <a:endParaRPr lang="en-CA" dirty="0"/>
          </a:p>
        </p:txBody>
      </p:sp>
      <p:sp>
        <p:nvSpPr>
          <p:cNvPr id="3" name="Content Placeholder 2">
            <a:extLst>
              <a:ext uri="{FF2B5EF4-FFF2-40B4-BE49-F238E27FC236}">
                <a16:creationId xmlns:a16="http://schemas.microsoft.com/office/drawing/2014/main" id="{EA902926-9D44-4D0E-BB9B-EFCDFAB0E527}"/>
              </a:ext>
            </a:extLst>
          </p:cNvPr>
          <p:cNvSpPr>
            <a:spLocks noGrp="1"/>
          </p:cNvSpPr>
          <p:nvPr>
            <p:ph sz="half" idx="1"/>
          </p:nvPr>
        </p:nvSpPr>
        <p:spPr/>
        <p:txBody>
          <a:bodyPr/>
          <a:lstStyle/>
          <a:p>
            <a:r>
              <a:rPr lang="en-US" dirty="0"/>
              <a:t>By calculating and adding these indicators onto our data, we can provide our model with 4 extra features directly relating to daily price movement</a:t>
            </a:r>
          </a:p>
          <a:p>
            <a:r>
              <a:rPr lang="en-US" dirty="0"/>
              <a:t>These indicators can also be used after the model to aid in deciding the best times to either buy or sell any given security </a:t>
            </a:r>
          </a:p>
          <a:p>
            <a:endParaRPr lang="en-CA" dirty="0"/>
          </a:p>
        </p:txBody>
      </p:sp>
      <p:pic>
        <p:nvPicPr>
          <p:cNvPr id="6" name="Content Placeholder 5">
            <a:extLst>
              <a:ext uri="{FF2B5EF4-FFF2-40B4-BE49-F238E27FC236}">
                <a16:creationId xmlns:a16="http://schemas.microsoft.com/office/drawing/2014/main" id="{7C00BEFC-ABCA-4AC0-9981-D896CE9E0BD0}"/>
              </a:ext>
            </a:extLst>
          </p:cNvPr>
          <p:cNvPicPr>
            <a:picLocks noGrp="1" noChangeAspect="1"/>
          </p:cNvPicPr>
          <p:nvPr>
            <p:ph sz="half" idx="2"/>
          </p:nvPr>
        </p:nvPicPr>
        <p:blipFill>
          <a:blip r:embed="rId2"/>
          <a:stretch>
            <a:fillRect/>
          </a:stretch>
        </p:blipFill>
        <p:spPr>
          <a:xfrm>
            <a:off x="8223759" y="2125663"/>
            <a:ext cx="2248469" cy="3778250"/>
          </a:xfrm>
        </p:spPr>
      </p:pic>
      <p:sp>
        <p:nvSpPr>
          <p:cNvPr id="4" name="Slide Number Placeholder 3">
            <a:extLst>
              <a:ext uri="{FF2B5EF4-FFF2-40B4-BE49-F238E27FC236}">
                <a16:creationId xmlns:a16="http://schemas.microsoft.com/office/drawing/2014/main" id="{B58EBC2A-3FA3-4FEE-85D9-D4D4B53790FC}"/>
              </a:ext>
            </a:extLst>
          </p:cNvPr>
          <p:cNvSpPr>
            <a:spLocks noGrp="1"/>
          </p:cNvSpPr>
          <p:nvPr>
            <p:ph type="sldNum" sz="quarter" idx="12"/>
          </p:nvPr>
        </p:nvSpPr>
        <p:spPr/>
        <p:txBody>
          <a:bodyPr/>
          <a:lstStyle/>
          <a:p>
            <a:fld id="{8B5B742C-B3B6-4599-B906-627DF677301D}" type="slidenum">
              <a:rPr lang="en-CA" smtClean="0"/>
              <a:t>13</a:t>
            </a:fld>
            <a:endParaRPr lang="en-CA"/>
          </a:p>
        </p:txBody>
      </p:sp>
    </p:spTree>
    <p:extLst>
      <p:ext uri="{BB962C8B-B14F-4D97-AF65-F5344CB8AC3E}">
        <p14:creationId xmlns:p14="http://schemas.microsoft.com/office/powerpoint/2010/main" val="25440177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3"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4"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5"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6"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7"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8"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9"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0"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1"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2"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3"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4"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337B3C32-2356-403F-A1CD-2E7FA8A85A28}"/>
              </a:ext>
            </a:extLst>
          </p:cNvPr>
          <p:cNvSpPr>
            <a:spLocks noGrp="1"/>
          </p:cNvSpPr>
          <p:nvPr>
            <p:ph type="title"/>
          </p:nvPr>
        </p:nvSpPr>
        <p:spPr>
          <a:xfrm>
            <a:off x="1217056" y="1093380"/>
            <a:ext cx="3068182" cy="4671240"/>
          </a:xfrm>
        </p:spPr>
        <p:txBody>
          <a:bodyPr anchor="ctr">
            <a:normAutofit/>
          </a:bodyPr>
          <a:lstStyle/>
          <a:p>
            <a:pPr algn="r"/>
            <a:r>
              <a:rPr lang="en-US" dirty="0"/>
              <a:t>Deciding on what Symbols to use for Machine Learning </a:t>
            </a:r>
            <a:endParaRPr lang="en-CA" dirty="0"/>
          </a:p>
        </p:txBody>
      </p:sp>
      <p:sp>
        <p:nvSpPr>
          <p:cNvPr id="26"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8" name="Rectangle 27">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1D3983E-1377-448D-9624-DA955299BCA9}"/>
              </a:ext>
            </a:extLst>
          </p:cNvPr>
          <p:cNvSpPr>
            <a:spLocks noGrp="1"/>
          </p:cNvSpPr>
          <p:nvPr>
            <p:ph idx="1"/>
          </p:nvPr>
        </p:nvSpPr>
        <p:spPr>
          <a:xfrm>
            <a:off x="5285509" y="1093380"/>
            <a:ext cx="6219103" cy="4679250"/>
          </a:xfrm>
        </p:spPr>
        <p:txBody>
          <a:bodyPr anchor="ctr">
            <a:normAutofit lnSpcReduction="10000"/>
          </a:bodyPr>
          <a:lstStyle/>
          <a:p>
            <a:r>
              <a:rPr lang="en-US" dirty="0"/>
              <a:t>At this point, roughly 3700 symbols had successfully run through both API data gathering, and technical indicator calculations. However, this is too many symbols to run Machine Learning Models on in the given timeframe, so it was necessary to reduce this count. </a:t>
            </a:r>
          </a:p>
          <a:p>
            <a:r>
              <a:rPr lang="en-US" dirty="0"/>
              <a:t>Two metrics are to be used to slice down this list of data:</a:t>
            </a:r>
          </a:p>
          <a:p>
            <a:pPr lvl="1"/>
            <a:r>
              <a:rPr lang="en-US" dirty="0"/>
              <a:t>Quantity of FTDs Recorded (YTD) /</a:t>
            </a:r>
          </a:p>
          <a:p>
            <a:pPr marL="457200" lvl="1" indent="0">
              <a:buNone/>
            </a:pPr>
            <a:r>
              <a:rPr lang="en-US" dirty="0"/>
              <a:t>		 Float Shares (or Outstanding Shares if ETF)</a:t>
            </a:r>
          </a:p>
          <a:p>
            <a:pPr lvl="1"/>
            <a:r>
              <a:rPr lang="en-US" dirty="0"/>
              <a:t> Total Short Volume (YTD) /</a:t>
            </a:r>
          </a:p>
          <a:p>
            <a:pPr marL="914400" lvl="2" indent="0">
              <a:buNone/>
            </a:pPr>
            <a:r>
              <a:rPr lang="en-US" dirty="0"/>
              <a:t>	</a:t>
            </a:r>
            <a:r>
              <a:rPr lang="en-US" sz="1600" dirty="0"/>
              <a:t>Total NSDQ+NYSE Volume </a:t>
            </a:r>
            <a:endParaRPr lang="en-US" dirty="0"/>
          </a:p>
          <a:p>
            <a:r>
              <a:rPr lang="en-US" dirty="0"/>
              <a:t>Basically – we want the stocks with the most FTDs, and with the highest short interest, based off data from the past year (Oct 2020 to Oct 2021). </a:t>
            </a:r>
          </a:p>
          <a:p>
            <a:pPr marL="457200" lvl="1" indent="0">
              <a:buNone/>
            </a:pPr>
            <a:endParaRPr lang="en-US" dirty="0"/>
          </a:p>
          <a:p>
            <a:endParaRPr lang="en-CA" dirty="0"/>
          </a:p>
        </p:txBody>
      </p:sp>
      <p:sp>
        <p:nvSpPr>
          <p:cNvPr id="3" name="Slide Number Placeholder 2">
            <a:extLst>
              <a:ext uri="{FF2B5EF4-FFF2-40B4-BE49-F238E27FC236}">
                <a16:creationId xmlns:a16="http://schemas.microsoft.com/office/drawing/2014/main" id="{974D7388-E210-46C6-88B0-B5C39C788124}"/>
              </a:ext>
            </a:extLst>
          </p:cNvPr>
          <p:cNvSpPr>
            <a:spLocks noGrp="1"/>
          </p:cNvSpPr>
          <p:nvPr>
            <p:ph type="sldNum" sz="quarter" idx="12"/>
          </p:nvPr>
        </p:nvSpPr>
        <p:spPr/>
        <p:txBody>
          <a:bodyPr/>
          <a:lstStyle/>
          <a:p>
            <a:fld id="{8B5B742C-B3B6-4599-B906-627DF677301D}" type="slidenum">
              <a:rPr lang="en-CA" smtClean="0"/>
              <a:t>14</a:t>
            </a:fld>
            <a:endParaRPr lang="en-CA"/>
          </a:p>
        </p:txBody>
      </p:sp>
    </p:spTree>
    <p:extLst>
      <p:ext uri="{BB962C8B-B14F-4D97-AF65-F5344CB8AC3E}">
        <p14:creationId xmlns:p14="http://schemas.microsoft.com/office/powerpoint/2010/main" val="302617062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A70A-EDD0-4E96-B95B-6F66C9354ADD}"/>
              </a:ext>
            </a:extLst>
          </p:cNvPr>
          <p:cNvSpPr>
            <a:spLocks noGrp="1"/>
          </p:cNvSpPr>
          <p:nvPr>
            <p:ph type="title"/>
          </p:nvPr>
        </p:nvSpPr>
        <p:spPr/>
        <p:txBody>
          <a:bodyPr/>
          <a:lstStyle/>
          <a:p>
            <a:r>
              <a:rPr lang="en-US" dirty="0"/>
              <a:t>YTD Short Interest Calculation Example</a:t>
            </a:r>
            <a:endParaRPr lang="en-CA" dirty="0"/>
          </a:p>
        </p:txBody>
      </p:sp>
      <p:sp>
        <p:nvSpPr>
          <p:cNvPr id="4" name="Content Placeholder 3">
            <a:extLst>
              <a:ext uri="{FF2B5EF4-FFF2-40B4-BE49-F238E27FC236}">
                <a16:creationId xmlns:a16="http://schemas.microsoft.com/office/drawing/2014/main" id="{CFDCE8F7-E397-4EC0-8119-E27A4AF78CF2}"/>
              </a:ext>
            </a:extLst>
          </p:cNvPr>
          <p:cNvSpPr>
            <a:spLocks noGrp="1"/>
          </p:cNvSpPr>
          <p:nvPr>
            <p:ph sz="half" idx="1"/>
          </p:nvPr>
        </p:nvSpPr>
        <p:spPr>
          <a:xfrm>
            <a:off x="1335374" y="2125976"/>
            <a:ext cx="4629007" cy="3777622"/>
          </a:xfrm>
        </p:spPr>
        <p:txBody>
          <a:bodyPr>
            <a:normAutofit fontScale="92500" lnSpcReduction="10000"/>
          </a:bodyPr>
          <a:lstStyle/>
          <a:p>
            <a:r>
              <a:rPr lang="en-US" dirty="0"/>
              <a:t>FINRA Dataset includes 6 columns</a:t>
            </a:r>
          </a:p>
          <a:p>
            <a:pPr lvl="1"/>
            <a:r>
              <a:rPr lang="en-US" dirty="0"/>
              <a:t>Three from the NASDAQ, and three from the NYSE. </a:t>
            </a:r>
          </a:p>
          <a:p>
            <a:r>
              <a:rPr lang="en-US" dirty="0"/>
              <a:t>Short Exempt Volume, while interesting, is being disregarded for the calculation</a:t>
            </a:r>
          </a:p>
          <a:p>
            <a:r>
              <a:rPr lang="en-US" dirty="0"/>
              <a:t>By totaling the Short Volume for both NSDQ and NYSE, as well as the Total Volume columns for the two exchanges, you can then divide Total Short Volume by Total Volume, and gain a “YTD Short Interest” percentage value that can be used to compare different securities to each other </a:t>
            </a:r>
          </a:p>
          <a:p>
            <a:endParaRPr lang="en-CA" dirty="0"/>
          </a:p>
        </p:txBody>
      </p:sp>
      <p:pic>
        <p:nvPicPr>
          <p:cNvPr id="12" name="Content Placeholder 11">
            <a:extLst>
              <a:ext uri="{FF2B5EF4-FFF2-40B4-BE49-F238E27FC236}">
                <a16:creationId xmlns:a16="http://schemas.microsoft.com/office/drawing/2014/main" id="{B52136AF-DA7C-4EA4-989D-D22AFBDACC24}"/>
              </a:ext>
            </a:extLst>
          </p:cNvPr>
          <p:cNvPicPr>
            <a:picLocks noGrp="1" noChangeAspect="1"/>
          </p:cNvPicPr>
          <p:nvPr>
            <p:ph sz="half" idx="2"/>
          </p:nvPr>
        </p:nvPicPr>
        <p:blipFill>
          <a:blip r:embed="rId2"/>
          <a:stretch>
            <a:fillRect/>
          </a:stretch>
        </p:blipFill>
        <p:spPr>
          <a:xfrm>
            <a:off x="6096000" y="2377029"/>
            <a:ext cx="5929723" cy="2714517"/>
          </a:xfrm>
          <a:prstGeom prst="rect">
            <a:avLst/>
          </a:prstGeom>
        </p:spPr>
      </p:pic>
      <p:sp>
        <p:nvSpPr>
          <p:cNvPr id="3" name="Slide Number Placeholder 2">
            <a:extLst>
              <a:ext uri="{FF2B5EF4-FFF2-40B4-BE49-F238E27FC236}">
                <a16:creationId xmlns:a16="http://schemas.microsoft.com/office/drawing/2014/main" id="{95EC0659-C5A1-4244-B3CB-3634AAC90274}"/>
              </a:ext>
            </a:extLst>
          </p:cNvPr>
          <p:cNvSpPr>
            <a:spLocks noGrp="1"/>
          </p:cNvSpPr>
          <p:nvPr>
            <p:ph type="sldNum" sz="quarter" idx="12"/>
          </p:nvPr>
        </p:nvSpPr>
        <p:spPr/>
        <p:txBody>
          <a:bodyPr/>
          <a:lstStyle/>
          <a:p>
            <a:fld id="{8B5B742C-B3B6-4599-B906-627DF677301D}" type="slidenum">
              <a:rPr lang="en-CA" smtClean="0"/>
              <a:t>15</a:t>
            </a:fld>
            <a:endParaRPr lang="en-CA"/>
          </a:p>
        </p:txBody>
      </p:sp>
    </p:spTree>
    <p:extLst>
      <p:ext uri="{BB962C8B-B14F-4D97-AF65-F5344CB8AC3E}">
        <p14:creationId xmlns:p14="http://schemas.microsoft.com/office/powerpoint/2010/main" val="210307098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10AEE1C1-2A97-4609-AA52-2E24260A3864}"/>
              </a:ext>
            </a:extLst>
          </p:cNvPr>
          <p:cNvSpPr>
            <a:spLocks noGrp="1"/>
          </p:cNvSpPr>
          <p:nvPr>
            <p:ph type="title"/>
          </p:nvPr>
        </p:nvSpPr>
        <p:spPr>
          <a:xfrm>
            <a:off x="1217056" y="1093380"/>
            <a:ext cx="3068182" cy="4671240"/>
          </a:xfrm>
        </p:spPr>
        <p:txBody>
          <a:bodyPr anchor="ctr">
            <a:normAutofit/>
          </a:bodyPr>
          <a:lstStyle/>
          <a:p>
            <a:pPr algn="r"/>
            <a:r>
              <a:rPr lang="en-US" dirty="0"/>
              <a:t>Deciding on what Symbols to use for Machine Learning </a:t>
            </a:r>
            <a:endParaRPr lang="en-CA" dirty="0"/>
          </a:p>
        </p:txBody>
      </p:sp>
      <p:sp>
        <p:nvSpPr>
          <p:cNvPr id="24"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C24FDF-B9F5-4606-9254-4685FB14C339}"/>
              </a:ext>
            </a:extLst>
          </p:cNvPr>
          <p:cNvSpPr>
            <a:spLocks noGrp="1"/>
          </p:cNvSpPr>
          <p:nvPr>
            <p:ph idx="1"/>
          </p:nvPr>
        </p:nvSpPr>
        <p:spPr>
          <a:xfrm>
            <a:off x="5285509" y="1093380"/>
            <a:ext cx="6219103" cy="4679250"/>
          </a:xfrm>
        </p:spPr>
        <p:txBody>
          <a:bodyPr anchor="ctr">
            <a:normAutofit lnSpcReduction="10000"/>
          </a:bodyPr>
          <a:lstStyle/>
          <a:p>
            <a:r>
              <a:rPr lang="en-US" dirty="0"/>
              <a:t>After sorting symbols which have posted FTDs totaling 5% or more of their Float/Outstanding Shares </a:t>
            </a:r>
          </a:p>
          <a:p>
            <a:pPr lvl="1"/>
            <a:r>
              <a:rPr lang="en-US" dirty="0"/>
              <a:t>932 stocks remained. </a:t>
            </a:r>
            <a:endParaRPr lang="en-CA" dirty="0"/>
          </a:p>
          <a:p>
            <a:r>
              <a:rPr lang="en-CA" dirty="0"/>
              <a:t>Out of the 932 symbols, 930 symbols had a “YTD Short Interest” of 20% or higher. Therefore, we need an even higher Short Interest metric </a:t>
            </a:r>
          </a:p>
          <a:p>
            <a:r>
              <a:rPr lang="en-CA" dirty="0"/>
              <a:t>AMC has a YTD Short Interest of 43.94%</a:t>
            </a:r>
          </a:p>
          <a:p>
            <a:pPr lvl="1"/>
            <a:r>
              <a:rPr lang="en-CA" dirty="0"/>
              <a:t>672 Symbols (including AMC) have a YTD Short Interest of 43% or higher. </a:t>
            </a:r>
          </a:p>
          <a:p>
            <a:r>
              <a:rPr lang="en-CA" dirty="0"/>
              <a:t>GME has a YTD Short Interest of 48.62%</a:t>
            </a:r>
          </a:p>
          <a:p>
            <a:pPr lvl="1"/>
            <a:r>
              <a:rPr lang="en-CA" dirty="0"/>
              <a:t>379 Symbols (including GME) have a YTD Short Interest of 48% or higher. </a:t>
            </a:r>
          </a:p>
          <a:p>
            <a:r>
              <a:rPr lang="en-CA" dirty="0"/>
              <a:t>Therefore, we will use 379 symbols and their data to create 379 machine learning models. </a:t>
            </a:r>
            <a:endParaRPr lang="en-US" dirty="0"/>
          </a:p>
        </p:txBody>
      </p:sp>
      <p:sp>
        <p:nvSpPr>
          <p:cNvPr id="4" name="Slide Number Placeholder 3">
            <a:extLst>
              <a:ext uri="{FF2B5EF4-FFF2-40B4-BE49-F238E27FC236}">
                <a16:creationId xmlns:a16="http://schemas.microsoft.com/office/drawing/2014/main" id="{3100DDD4-2325-465E-815D-AA0B3340D788}"/>
              </a:ext>
            </a:extLst>
          </p:cNvPr>
          <p:cNvSpPr>
            <a:spLocks noGrp="1"/>
          </p:cNvSpPr>
          <p:nvPr>
            <p:ph type="sldNum" sz="quarter" idx="12"/>
          </p:nvPr>
        </p:nvSpPr>
        <p:spPr/>
        <p:txBody>
          <a:bodyPr/>
          <a:lstStyle/>
          <a:p>
            <a:fld id="{8B5B742C-B3B6-4599-B906-627DF677301D}" type="slidenum">
              <a:rPr lang="en-CA" smtClean="0"/>
              <a:t>16</a:t>
            </a:fld>
            <a:endParaRPr lang="en-CA"/>
          </a:p>
        </p:txBody>
      </p:sp>
    </p:spTree>
    <p:extLst>
      <p:ext uri="{BB962C8B-B14F-4D97-AF65-F5344CB8AC3E}">
        <p14:creationId xmlns:p14="http://schemas.microsoft.com/office/powerpoint/2010/main" val="41468535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PU with binary numbers and blueprint">
            <a:extLst>
              <a:ext uri="{FF2B5EF4-FFF2-40B4-BE49-F238E27FC236}">
                <a16:creationId xmlns:a16="http://schemas.microsoft.com/office/drawing/2014/main" id="{402BBDED-5A16-49AB-9D01-3865EF81DD52}"/>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6A9F8A9E-B374-4782-94AA-1035AE6E904E}"/>
              </a:ext>
            </a:extLst>
          </p:cNvPr>
          <p:cNvSpPr>
            <a:spLocks noGrp="1"/>
          </p:cNvSpPr>
          <p:nvPr>
            <p:ph type="title"/>
          </p:nvPr>
        </p:nvSpPr>
        <p:spPr>
          <a:xfrm>
            <a:off x="290945" y="1065862"/>
            <a:ext cx="3860420" cy="4726276"/>
          </a:xfrm>
        </p:spPr>
        <p:txBody>
          <a:bodyPr>
            <a:normAutofit/>
          </a:bodyPr>
          <a:lstStyle/>
          <a:p>
            <a:pPr algn="r"/>
            <a:r>
              <a:rPr lang="en-US" sz="4000" dirty="0">
                <a:solidFill>
                  <a:srgbClr val="FFFFFF"/>
                </a:solidFill>
              </a:rPr>
              <a:t>Machine Learning Models: To Lag, or Not To Lag?</a:t>
            </a:r>
            <a:endParaRPr lang="en-CA" sz="4000" dirty="0">
              <a:solidFill>
                <a:srgbClr val="FFFFFF"/>
              </a:solidFill>
            </a:endParaRPr>
          </a:p>
        </p:txBody>
      </p:sp>
      <p:cxnSp>
        <p:nvCxnSpPr>
          <p:cNvPr id="24" name="Straight Connector 2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2CFA68-5B4C-4BCE-8E54-AB9E56DA549F}"/>
              </a:ext>
            </a:extLst>
          </p:cNvPr>
          <p:cNvSpPr>
            <a:spLocks noGrp="1"/>
          </p:cNvSpPr>
          <p:nvPr>
            <p:ph idx="1"/>
          </p:nvPr>
        </p:nvSpPr>
        <p:spPr>
          <a:xfrm>
            <a:off x="5155379" y="1065862"/>
            <a:ext cx="5744685" cy="4726276"/>
          </a:xfrm>
        </p:spPr>
        <p:txBody>
          <a:bodyPr anchor="ctr">
            <a:normAutofit/>
          </a:bodyPr>
          <a:lstStyle/>
          <a:p>
            <a:r>
              <a:rPr lang="en-US" sz="2000" dirty="0">
                <a:solidFill>
                  <a:srgbClr val="FFFFFF"/>
                </a:solidFill>
              </a:rPr>
              <a:t>After deciding on the model, two versions of the dataset were to be used with the model in order to determine which would create the best model</a:t>
            </a:r>
          </a:p>
          <a:p>
            <a:r>
              <a:rPr lang="en-US" sz="2000" dirty="0">
                <a:solidFill>
                  <a:srgbClr val="FFFFFF"/>
                </a:solidFill>
              </a:rPr>
              <a:t>By lagging the dataset by 15 days relative to the close, could that create a more predicative model that a dataset which is current to the model? </a:t>
            </a:r>
          </a:p>
          <a:p>
            <a:r>
              <a:rPr lang="en-US" sz="2000" dirty="0">
                <a:solidFill>
                  <a:srgbClr val="FFFFFF"/>
                </a:solidFill>
              </a:rPr>
              <a:t>15 days was chosen because that’s the span by which the SEC releases its data. However, 2 days, 21 days, and 35 days, could all be appropriate time frames by which to lag data, due to the rules involved with settlement of stock shares. </a:t>
            </a:r>
          </a:p>
          <a:p>
            <a:r>
              <a:rPr lang="en-US" sz="2000" dirty="0">
                <a:solidFill>
                  <a:srgbClr val="FFFFFF"/>
                </a:solidFill>
              </a:rPr>
              <a:t>But due to the time constraints of running the models, only 15 days was used for lagging the data, alongside the normal dataset. </a:t>
            </a:r>
            <a:endParaRPr lang="en-CA" sz="2000" dirty="0">
              <a:solidFill>
                <a:srgbClr val="FFFFFF"/>
              </a:solidFill>
            </a:endParaRPr>
          </a:p>
        </p:txBody>
      </p:sp>
      <p:sp>
        <p:nvSpPr>
          <p:cNvPr id="3" name="Slide Number Placeholder 2">
            <a:extLst>
              <a:ext uri="{FF2B5EF4-FFF2-40B4-BE49-F238E27FC236}">
                <a16:creationId xmlns:a16="http://schemas.microsoft.com/office/drawing/2014/main" id="{6F3265E3-1F9E-4B45-AEB5-52C26747DEC0}"/>
              </a:ext>
            </a:extLst>
          </p:cNvPr>
          <p:cNvSpPr>
            <a:spLocks noGrp="1"/>
          </p:cNvSpPr>
          <p:nvPr>
            <p:ph type="sldNum" sz="quarter" idx="12"/>
          </p:nvPr>
        </p:nvSpPr>
        <p:spPr/>
        <p:txBody>
          <a:bodyPr/>
          <a:lstStyle/>
          <a:p>
            <a:fld id="{8B5B742C-B3B6-4599-B906-627DF677301D}" type="slidenum">
              <a:rPr lang="en-CA" smtClean="0"/>
              <a:t>17</a:t>
            </a:fld>
            <a:endParaRPr lang="en-CA"/>
          </a:p>
        </p:txBody>
      </p:sp>
    </p:spTree>
    <p:extLst>
      <p:ext uri="{BB962C8B-B14F-4D97-AF65-F5344CB8AC3E}">
        <p14:creationId xmlns:p14="http://schemas.microsoft.com/office/powerpoint/2010/main" val="40728119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Rectangle 1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A9F8A9E-B374-4782-94AA-1035AE6E904E}"/>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solidFill>
                  <a:schemeClr val="tx1"/>
                </a:solidFill>
                <a:latin typeface="+mj-lt"/>
                <a:ea typeface="+mj-ea"/>
                <a:cs typeface="+mj-cs"/>
              </a:rPr>
              <a:t>Machine Learning Models </a:t>
            </a:r>
          </a:p>
        </p:txBody>
      </p:sp>
      <p:sp>
        <p:nvSpPr>
          <p:cNvPr id="3" name="Content Placeholder 2">
            <a:extLst>
              <a:ext uri="{FF2B5EF4-FFF2-40B4-BE49-F238E27FC236}">
                <a16:creationId xmlns:a16="http://schemas.microsoft.com/office/drawing/2014/main" id="{EA2A41D9-B7D0-4FE1-B415-EF8CE575C332}"/>
              </a:ext>
            </a:extLst>
          </p:cNvPr>
          <p:cNvSpPr>
            <a:spLocks noGrp="1"/>
          </p:cNvSpPr>
          <p:nvPr>
            <p:ph sz="half" idx="1"/>
          </p:nvPr>
        </p:nvSpPr>
        <p:spPr>
          <a:xfrm>
            <a:off x="838200" y="2191807"/>
            <a:ext cx="4936067" cy="3985155"/>
          </a:xfrm>
        </p:spPr>
        <p:txBody>
          <a:bodyPr vert="horz" lIns="91440" tIns="45720" rIns="91440" bIns="45720" rtlCol="0">
            <a:normAutofit/>
          </a:bodyPr>
          <a:lstStyle/>
          <a:p>
            <a:r>
              <a:rPr lang="en-US" sz="1400"/>
              <a:t>For each symbol, a model was created using a Deep Neural Network comprised of two layers</a:t>
            </a:r>
          </a:p>
          <a:p>
            <a:r>
              <a:rPr lang="en-US" sz="1400"/>
              <a:t>20 features were provided to the model in order to predict one column of outputs </a:t>
            </a:r>
          </a:p>
          <a:p>
            <a:r>
              <a:rPr lang="en-US" sz="1400"/>
              <a:t>Validation was split on a 0.3 ratio which consistently provided best results  </a:t>
            </a:r>
          </a:p>
          <a:p>
            <a:r>
              <a:rPr lang="en-US" sz="1400"/>
              <a:t>This setup provided the best results in the time available to run the models. Each symbol was iterated through 5 variations of the model, with the most accurate model presenting the least loss saved at the end of the loop. </a:t>
            </a:r>
          </a:p>
          <a:p>
            <a:r>
              <a:rPr lang="en-US" sz="1400"/>
              <a:t>Other types of models were explored and researched, but due to the nature of the time series data being used, a Dense Deep-Learning Neural Network appeared to be the best model, as well as the model that gave the most accurate results</a:t>
            </a:r>
          </a:p>
        </p:txBody>
      </p:sp>
      <p:pic>
        <p:nvPicPr>
          <p:cNvPr id="6" name="Content Placeholder 5">
            <a:extLst>
              <a:ext uri="{FF2B5EF4-FFF2-40B4-BE49-F238E27FC236}">
                <a16:creationId xmlns:a16="http://schemas.microsoft.com/office/drawing/2014/main" id="{52C0ACE6-790F-4331-B765-3EC72E15DF07}"/>
              </a:ext>
            </a:extLst>
          </p:cNvPr>
          <p:cNvPicPr>
            <a:picLocks noGrp="1" noChangeAspect="1"/>
          </p:cNvPicPr>
          <p:nvPr>
            <p:ph sz="half" idx="2"/>
          </p:nvPr>
        </p:nvPicPr>
        <p:blipFill>
          <a:blip r:embed="rId2"/>
          <a:stretch>
            <a:fillRect/>
          </a:stretch>
        </p:blipFill>
        <p:spPr>
          <a:xfrm>
            <a:off x="6417735" y="2222069"/>
            <a:ext cx="4935970" cy="3590918"/>
          </a:xfrm>
          <a:prstGeom prst="rect">
            <a:avLst/>
          </a:prstGeom>
        </p:spPr>
      </p:pic>
      <p:sp>
        <p:nvSpPr>
          <p:cNvPr id="4" name="Slide Number Placeholder 3">
            <a:extLst>
              <a:ext uri="{FF2B5EF4-FFF2-40B4-BE49-F238E27FC236}">
                <a16:creationId xmlns:a16="http://schemas.microsoft.com/office/drawing/2014/main" id="{C82DD4C3-9CC2-4D48-885E-39C1EB89895E}"/>
              </a:ext>
            </a:extLst>
          </p:cNvPr>
          <p:cNvSpPr>
            <a:spLocks noGrp="1"/>
          </p:cNvSpPr>
          <p:nvPr>
            <p:ph type="sldNum" sz="quarter" idx="12"/>
          </p:nvPr>
        </p:nvSpPr>
        <p:spPr/>
        <p:txBody>
          <a:bodyPr/>
          <a:lstStyle/>
          <a:p>
            <a:fld id="{8B5B742C-B3B6-4599-B906-627DF677301D}" type="slidenum">
              <a:rPr lang="en-CA" smtClean="0"/>
              <a:t>18</a:t>
            </a:fld>
            <a:endParaRPr lang="en-CA"/>
          </a:p>
        </p:txBody>
      </p:sp>
    </p:spTree>
    <p:extLst>
      <p:ext uri="{BB962C8B-B14F-4D97-AF65-F5344CB8AC3E}">
        <p14:creationId xmlns:p14="http://schemas.microsoft.com/office/powerpoint/2010/main" val="1625486862"/>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A6DE46B-3CD2-4CE6-AE21-00ECCA4A7EC4}"/>
              </a:ext>
            </a:extLst>
          </p:cNvPr>
          <p:cNvSpPr>
            <a:spLocks noGrp="1"/>
          </p:cNvSpPr>
          <p:nvPr>
            <p:ph type="title"/>
          </p:nvPr>
        </p:nvSpPr>
        <p:spPr>
          <a:xfrm>
            <a:off x="1295400" y="669925"/>
            <a:ext cx="4151304" cy="1325563"/>
          </a:xfrm>
        </p:spPr>
        <p:txBody>
          <a:bodyPr vert="horz" lIns="91440" tIns="45720" rIns="91440" bIns="45720" rtlCol="0" anchor="b">
            <a:normAutofit/>
          </a:bodyPr>
          <a:lstStyle/>
          <a:p>
            <a:r>
              <a:rPr lang="en-US" sz="4100">
                <a:solidFill>
                  <a:schemeClr val="bg1"/>
                </a:solidFill>
              </a:rPr>
              <a:t>Machine Learning Evaluations </a:t>
            </a:r>
          </a:p>
        </p:txBody>
      </p:sp>
      <p:cxnSp>
        <p:nvCxnSpPr>
          <p:cNvPr id="26" name="Straight Connector 2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2026340"/>
            <a:ext cx="5446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1B5BB0-7AC4-4A2D-9778-DCFFD750B1DA}"/>
              </a:ext>
            </a:extLst>
          </p:cNvPr>
          <p:cNvSpPr>
            <a:spLocks noGrp="1"/>
          </p:cNvSpPr>
          <p:nvPr>
            <p:ph sz="half" idx="1"/>
          </p:nvPr>
        </p:nvSpPr>
        <p:spPr>
          <a:xfrm>
            <a:off x="1295400" y="2288833"/>
            <a:ext cx="4151304" cy="3711571"/>
          </a:xfrm>
        </p:spPr>
        <p:txBody>
          <a:bodyPr vert="horz" lIns="91440" tIns="45720" rIns="91440" bIns="45720" rtlCol="0">
            <a:normAutofit fontScale="85000" lnSpcReduction="10000"/>
          </a:bodyPr>
          <a:lstStyle/>
          <a:p>
            <a:r>
              <a:rPr lang="en-US" sz="2000" dirty="0">
                <a:solidFill>
                  <a:schemeClr val="bg1"/>
                </a:solidFill>
              </a:rPr>
              <a:t>After deciding on the Deep Learning parameters for the model, we now had to run both sets of data (lagged and non-lagged) through the model, compile and save the best models. </a:t>
            </a:r>
          </a:p>
          <a:p>
            <a:r>
              <a:rPr lang="en-US" sz="2000" dirty="0">
                <a:solidFill>
                  <a:schemeClr val="bg1"/>
                </a:solidFill>
              </a:rPr>
              <a:t>Each set of data was run through 5 models each with the best results kept at the end of testing </a:t>
            </a:r>
          </a:p>
          <a:p>
            <a:r>
              <a:rPr lang="en-US" sz="2000" dirty="0">
                <a:solidFill>
                  <a:schemeClr val="bg1"/>
                </a:solidFill>
              </a:rPr>
              <a:t>Sorting the models by accuracy - the “best” models appeared too accurate and are likely overfitted. And the “worst” models basically did not perform at all </a:t>
            </a:r>
          </a:p>
          <a:p>
            <a:r>
              <a:rPr lang="en-US" sz="2000" dirty="0">
                <a:solidFill>
                  <a:schemeClr val="bg1"/>
                </a:solidFill>
              </a:rPr>
              <a:t>Therefore, the first and last 38 models were dropped from the list, and 304 models were evaluated going forward </a:t>
            </a:r>
          </a:p>
        </p:txBody>
      </p:sp>
      <p:pic>
        <p:nvPicPr>
          <p:cNvPr id="10" name="Picture 9">
            <a:extLst>
              <a:ext uri="{FF2B5EF4-FFF2-40B4-BE49-F238E27FC236}">
                <a16:creationId xmlns:a16="http://schemas.microsoft.com/office/drawing/2014/main" id="{A59EAF38-5581-4B53-BCD4-377134080679}"/>
              </a:ext>
            </a:extLst>
          </p:cNvPr>
          <p:cNvPicPr>
            <a:picLocks noChangeAspect="1"/>
          </p:cNvPicPr>
          <p:nvPr/>
        </p:nvPicPr>
        <p:blipFill>
          <a:blip r:embed="rId2"/>
          <a:stretch>
            <a:fillRect/>
          </a:stretch>
        </p:blipFill>
        <p:spPr>
          <a:xfrm>
            <a:off x="7139533" y="233582"/>
            <a:ext cx="1641919" cy="2971800"/>
          </a:xfrm>
          <a:prstGeom prst="rect">
            <a:avLst/>
          </a:prstGeom>
        </p:spPr>
      </p:pic>
      <p:pic>
        <p:nvPicPr>
          <p:cNvPr id="6" name="Content Placeholder 5">
            <a:extLst>
              <a:ext uri="{FF2B5EF4-FFF2-40B4-BE49-F238E27FC236}">
                <a16:creationId xmlns:a16="http://schemas.microsoft.com/office/drawing/2014/main" id="{D87EDB20-02DC-4F3C-AD22-5D29BFEF1268}"/>
              </a:ext>
            </a:extLst>
          </p:cNvPr>
          <p:cNvPicPr>
            <a:picLocks noGrp="1" noChangeAspect="1"/>
          </p:cNvPicPr>
          <p:nvPr>
            <p:ph sz="half" idx="2"/>
          </p:nvPr>
        </p:nvPicPr>
        <p:blipFill>
          <a:blip r:embed="rId3"/>
          <a:stretch>
            <a:fillRect/>
          </a:stretch>
        </p:blipFill>
        <p:spPr>
          <a:xfrm>
            <a:off x="8974645" y="233582"/>
            <a:ext cx="1656778" cy="2971800"/>
          </a:xfrm>
          <a:prstGeom prst="rect">
            <a:avLst/>
          </a:prstGeom>
        </p:spPr>
      </p:pic>
      <p:pic>
        <p:nvPicPr>
          <p:cNvPr id="12" name="Picture 11">
            <a:extLst>
              <a:ext uri="{FF2B5EF4-FFF2-40B4-BE49-F238E27FC236}">
                <a16:creationId xmlns:a16="http://schemas.microsoft.com/office/drawing/2014/main" id="{B5C4B088-D91E-4ED4-AB29-0230EB1C8699}"/>
              </a:ext>
            </a:extLst>
          </p:cNvPr>
          <p:cNvPicPr>
            <a:picLocks noChangeAspect="1"/>
          </p:cNvPicPr>
          <p:nvPr/>
        </p:nvPicPr>
        <p:blipFill>
          <a:blip r:embed="rId4"/>
          <a:stretch>
            <a:fillRect/>
          </a:stretch>
        </p:blipFill>
        <p:spPr>
          <a:xfrm>
            <a:off x="7087527" y="3411753"/>
            <a:ext cx="1693925" cy="2971800"/>
          </a:xfrm>
          <a:prstGeom prst="rect">
            <a:avLst/>
          </a:prstGeom>
        </p:spPr>
      </p:pic>
      <p:pic>
        <p:nvPicPr>
          <p:cNvPr id="8" name="Picture 7">
            <a:extLst>
              <a:ext uri="{FF2B5EF4-FFF2-40B4-BE49-F238E27FC236}">
                <a16:creationId xmlns:a16="http://schemas.microsoft.com/office/drawing/2014/main" id="{8242A80C-21B7-4562-A83F-90884C2E968E}"/>
              </a:ext>
            </a:extLst>
          </p:cNvPr>
          <p:cNvPicPr>
            <a:picLocks noChangeAspect="1"/>
          </p:cNvPicPr>
          <p:nvPr/>
        </p:nvPicPr>
        <p:blipFill>
          <a:blip r:embed="rId5"/>
          <a:stretch>
            <a:fillRect/>
          </a:stretch>
        </p:blipFill>
        <p:spPr>
          <a:xfrm>
            <a:off x="8929219" y="3409106"/>
            <a:ext cx="1611352" cy="735512"/>
          </a:xfrm>
          <a:prstGeom prst="rect">
            <a:avLst/>
          </a:prstGeom>
        </p:spPr>
      </p:pic>
      <p:cxnSp>
        <p:nvCxnSpPr>
          <p:cNvPr id="28" name="Straight Connector 27">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ADA0A87-9F73-4B28-AC88-207A504685AD}"/>
              </a:ext>
            </a:extLst>
          </p:cNvPr>
          <p:cNvSpPr>
            <a:spLocks noGrp="1"/>
          </p:cNvSpPr>
          <p:nvPr>
            <p:ph type="sldNum" sz="quarter" idx="12"/>
          </p:nvPr>
        </p:nvSpPr>
        <p:spPr/>
        <p:txBody>
          <a:bodyPr/>
          <a:lstStyle/>
          <a:p>
            <a:fld id="{8B5B742C-B3B6-4599-B906-627DF677301D}" type="slidenum">
              <a:rPr lang="en-CA" smtClean="0"/>
              <a:t>19</a:t>
            </a:fld>
            <a:endParaRPr lang="en-CA"/>
          </a:p>
        </p:txBody>
      </p:sp>
    </p:spTree>
    <p:extLst>
      <p:ext uri="{BB962C8B-B14F-4D97-AF65-F5344CB8AC3E}">
        <p14:creationId xmlns:p14="http://schemas.microsoft.com/office/powerpoint/2010/main" val="364033647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E9114DC-AA78-4947-B619-26BE814F3D86}"/>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028F7-582E-4508-B521-B2880F53457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Introduction: What is a fail to deliver? </a:t>
            </a:r>
            <a:endParaRPr lang="en-CA" dirty="0">
              <a:solidFill>
                <a:srgbClr val="FFFFFF"/>
              </a:solidFill>
            </a:endParaRPr>
          </a:p>
        </p:txBody>
      </p:sp>
      <p:graphicFrame>
        <p:nvGraphicFramePr>
          <p:cNvPr id="5" name="Content Placeholder 2">
            <a:extLst>
              <a:ext uri="{FF2B5EF4-FFF2-40B4-BE49-F238E27FC236}">
                <a16:creationId xmlns:a16="http://schemas.microsoft.com/office/drawing/2014/main" id="{26939BD0-5817-4633-915B-992619F60FEB}"/>
              </a:ext>
            </a:extLst>
          </p:cNvPr>
          <p:cNvGraphicFramePr>
            <a:graphicFrameLocks noGrp="1"/>
          </p:cNvGraphicFramePr>
          <p:nvPr>
            <p:ph idx="1"/>
            <p:extLst>
              <p:ext uri="{D42A27DB-BD31-4B8C-83A1-F6EECF244321}">
                <p14:modId xmlns:p14="http://schemas.microsoft.com/office/powerpoint/2010/main" val="37155161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16A1DF1F-8384-45A3-A863-ECB9F5043396}"/>
              </a:ext>
            </a:extLst>
          </p:cNvPr>
          <p:cNvSpPr>
            <a:spLocks noGrp="1"/>
          </p:cNvSpPr>
          <p:nvPr>
            <p:ph type="sldNum" sz="quarter" idx="12"/>
          </p:nvPr>
        </p:nvSpPr>
        <p:spPr/>
        <p:txBody>
          <a:bodyPr/>
          <a:lstStyle/>
          <a:p>
            <a:fld id="{8B5B742C-B3B6-4599-B906-627DF677301D}" type="slidenum">
              <a:rPr lang="en-CA" smtClean="0"/>
              <a:t>2</a:t>
            </a:fld>
            <a:endParaRPr lang="en-CA"/>
          </a:p>
        </p:txBody>
      </p:sp>
    </p:spTree>
    <p:extLst>
      <p:ext uri="{BB962C8B-B14F-4D97-AF65-F5344CB8AC3E}">
        <p14:creationId xmlns:p14="http://schemas.microsoft.com/office/powerpoint/2010/main" val="3014411087"/>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Machine Learning Validation Results </a:t>
            </a:r>
          </a:p>
        </p:txBody>
      </p:sp>
      <p:cxnSp>
        <p:nvCxnSpPr>
          <p:cNvPr id="78" name="Straight Connector 7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40A1B31-895B-4F2F-82CB-B16304231589}"/>
              </a:ext>
            </a:extLst>
          </p:cNvPr>
          <p:cNvPicPr>
            <a:picLocks noGrp="1" noChangeAspect="1"/>
          </p:cNvPicPr>
          <p:nvPr>
            <p:ph idx="1"/>
          </p:nvPr>
        </p:nvPicPr>
        <p:blipFill>
          <a:blip r:embed="rId3"/>
          <a:stretch>
            <a:fillRect/>
          </a:stretch>
        </p:blipFill>
        <p:spPr>
          <a:xfrm>
            <a:off x="357540" y="2427541"/>
            <a:ext cx="11421821" cy="3997637"/>
          </a:xfrm>
          <a:prstGeom prst="rect">
            <a:avLst/>
          </a:prstGeom>
        </p:spPr>
      </p:pic>
      <p:sp>
        <p:nvSpPr>
          <p:cNvPr id="3" name="Slide Number Placeholder 2">
            <a:extLst>
              <a:ext uri="{FF2B5EF4-FFF2-40B4-BE49-F238E27FC236}">
                <a16:creationId xmlns:a16="http://schemas.microsoft.com/office/drawing/2014/main" id="{0E3EE906-3910-448A-A7BB-C2942509780B}"/>
              </a:ext>
            </a:extLst>
          </p:cNvPr>
          <p:cNvSpPr>
            <a:spLocks noGrp="1"/>
          </p:cNvSpPr>
          <p:nvPr>
            <p:ph type="sldNum" sz="quarter" idx="12"/>
          </p:nvPr>
        </p:nvSpPr>
        <p:spPr/>
        <p:txBody>
          <a:bodyPr/>
          <a:lstStyle/>
          <a:p>
            <a:fld id="{8B5B742C-B3B6-4599-B906-627DF677301D}" type="slidenum">
              <a:rPr lang="en-CA" smtClean="0"/>
              <a:t>20</a:t>
            </a:fld>
            <a:endParaRPr lang="en-CA"/>
          </a:p>
        </p:txBody>
      </p:sp>
    </p:spTree>
    <p:extLst>
      <p:ext uri="{BB962C8B-B14F-4D97-AF65-F5344CB8AC3E}">
        <p14:creationId xmlns:p14="http://schemas.microsoft.com/office/powerpoint/2010/main" val="36150361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Machine Learning Validation Results </a:t>
            </a:r>
          </a:p>
        </p:txBody>
      </p:sp>
      <p:cxnSp>
        <p:nvCxnSpPr>
          <p:cNvPr id="71" name="Straight Connector 7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E01AE0C0-A901-49ED-B3E4-AB936D12744C}"/>
              </a:ext>
            </a:extLst>
          </p:cNvPr>
          <p:cNvPicPr>
            <a:picLocks noGrp="1" noChangeAspect="1"/>
          </p:cNvPicPr>
          <p:nvPr>
            <p:ph idx="1"/>
          </p:nvPr>
        </p:nvPicPr>
        <p:blipFill>
          <a:blip r:embed="rId3"/>
          <a:stretch>
            <a:fillRect/>
          </a:stretch>
        </p:blipFill>
        <p:spPr>
          <a:xfrm>
            <a:off x="320040" y="2471900"/>
            <a:ext cx="11496821" cy="3908919"/>
          </a:xfrm>
          <a:prstGeom prst="rect">
            <a:avLst/>
          </a:prstGeom>
        </p:spPr>
      </p:pic>
      <p:sp>
        <p:nvSpPr>
          <p:cNvPr id="3" name="Slide Number Placeholder 2">
            <a:extLst>
              <a:ext uri="{FF2B5EF4-FFF2-40B4-BE49-F238E27FC236}">
                <a16:creationId xmlns:a16="http://schemas.microsoft.com/office/drawing/2014/main" id="{677BB3EC-8495-4F01-81B6-7A1019E8BCB8}"/>
              </a:ext>
            </a:extLst>
          </p:cNvPr>
          <p:cNvSpPr>
            <a:spLocks noGrp="1"/>
          </p:cNvSpPr>
          <p:nvPr>
            <p:ph type="sldNum" sz="quarter" idx="12"/>
          </p:nvPr>
        </p:nvSpPr>
        <p:spPr/>
        <p:txBody>
          <a:bodyPr/>
          <a:lstStyle/>
          <a:p>
            <a:fld id="{8B5B742C-B3B6-4599-B906-627DF677301D}" type="slidenum">
              <a:rPr lang="en-CA" smtClean="0"/>
              <a:t>21</a:t>
            </a:fld>
            <a:endParaRPr lang="en-CA"/>
          </a:p>
        </p:txBody>
      </p:sp>
    </p:spTree>
    <p:extLst>
      <p:ext uri="{BB962C8B-B14F-4D97-AF65-F5344CB8AC3E}">
        <p14:creationId xmlns:p14="http://schemas.microsoft.com/office/powerpoint/2010/main" val="417199542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Machine Learning Validation Results </a:t>
            </a:r>
          </a:p>
        </p:txBody>
      </p:sp>
      <p:cxnSp>
        <p:nvCxnSpPr>
          <p:cNvPr id="71" name="Straight Connector 7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E26A20E-6383-4C6D-9643-10DE158E5DE2}"/>
              </a:ext>
            </a:extLst>
          </p:cNvPr>
          <p:cNvPicPr>
            <a:picLocks noGrp="1" noChangeAspect="1"/>
          </p:cNvPicPr>
          <p:nvPr>
            <p:ph idx="1"/>
          </p:nvPr>
        </p:nvPicPr>
        <p:blipFill>
          <a:blip r:embed="rId3"/>
          <a:stretch>
            <a:fillRect/>
          </a:stretch>
        </p:blipFill>
        <p:spPr>
          <a:xfrm>
            <a:off x="320040" y="2443159"/>
            <a:ext cx="11496821" cy="3966401"/>
          </a:xfrm>
          <a:prstGeom prst="rect">
            <a:avLst/>
          </a:prstGeom>
        </p:spPr>
      </p:pic>
      <p:sp>
        <p:nvSpPr>
          <p:cNvPr id="3" name="Slide Number Placeholder 2">
            <a:extLst>
              <a:ext uri="{FF2B5EF4-FFF2-40B4-BE49-F238E27FC236}">
                <a16:creationId xmlns:a16="http://schemas.microsoft.com/office/drawing/2014/main" id="{D6DAB654-C80C-4198-ABAD-65EF9D10194F}"/>
              </a:ext>
            </a:extLst>
          </p:cNvPr>
          <p:cNvSpPr>
            <a:spLocks noGrp="1"/>
          </p:cNvSpPr>
          <p:nvPr>
            <p:ph type="sldNum" sz="quarter" idx="12"/>
          </p:nvPr>
        </p:nvSpPr>
        <p:spPr/>
        <p:txBody>
          <a:bodyPr/>
          <a:lstStyle/>
          <a:p>
            <a:fld id="{8B5B742C-B3B6-4599-B906-627DF677301D}" type="slidenum">
              <a:rPr lang="en-CA" smtClean="0"/>
              <a:t>22</a:t>
            </a:fld>
            <a:endParaRPr lang="en-CA"/>
          </a:p>
        </p:txBody>
      </p:sp>
    </p:spTree>
    <p:extLst>
      <p:ext uri="{BB962C8B-B14F-4D97-AF65-F5344CB8AC3E}">
        <p14:creationId xmlns:p14="http://schemas.microsoft.com/office/powerpoint/2010/main" val="57593054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2ADA8-1F89-4315-9F98-F8AFA1AA5D9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Machine Learning Validation Results </a:t>
            </a:r>
          </a:p>
        </p:txBody>
      </p:sp>
      <p:cxnSp>
        <p:nvCxnSpPr>
          <p:cNvPr id="71" name="Straight Connector 7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C120C1CD-F86C-4E32-89CB-2A89A4EFA86C}"/>
              </a:ext>
            </a:extLst>
          </p:cNvPr>
          <p:cNvPicPr>
            <a:picLocks noGrp="1" noChangeAspect="1"/>
          </p:cNvPicPr>
          <p:nvPr>
            <p:ph idx="1"/>
          </p:nvPr>
        </p:nvPicPr>
        <p:blipFill>
          <a:blip r:embed="rId3"/>
          <a:stretch>
            <a:fillRect/>
          </a:stretch>
        </p:blipFill>
        <p:spPr>
          <a:xfrm>
            <a:off x="320040" y="2471900"/>
            <a:ext cx="11496821" cy="3908919"/>
          </a:xfrm>
          <a:prstGeom prst="rect">
            <a:avLst/>
          </a:prstGeom>
        </p:spPr>
      </p:pic>
      <p:sp>
        <p:nvSpPr>
          <p:cNvPr id="3" name="Slide Number Placeholder 2">
            <a:extLst>
              <a:ext uri="{FF2B5EF4-FFF2-40B4-BE49-F238E27FC236}">
                <a16:creationId xmlns:a16="http://schemas.microsoft.com/office/drawing/2014/main" id="{484CE42D-8836-42C6-A957-418DEB2C02AA}"/>
              </a:ext>
            </a:extLst>
          </p:cNvPr>
          <p:cNvSpPr>
            <a:spLocks noGrp="1"/>
          </p:cNvSpPr>
          <p:nvPr>
            <p:ph type="sldNum" sz="quarter" idx="12"/>
          </p:nvPr>
        </p:nvSpPr>
        <p:spPr/>
        <p:txBody>
          <a:bodyPr/>
          <a:lstStyle/>
          <a:p>
            <a:fld id="{8B5B742C-B3B6-4599-B906-627DF677301D}" type="slidenum">
              <a:rPr lang="en-CA" smtClean="0"/>
              <a:t>23</a:t>
            </a:fld>
            <a:endParaRPr lang="en-CA"/>
          </a:p>
        </p:txBody>
      </p:sp>
    </p:spTree>
    <p:extLst>
      <p:ext uri="{BB962C8B-B14F-4D97-AF65-F5344CB8AC3E}">
        <p14:creationId xmlns:p14="http://schemas.microsoft.com/office/powerpoint/2010/main" val="385408139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2230CF-D8BE-42C8-A5A7-276D21EA1C55}"/>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E51A7C40-EF72-40F7-A23B-8F7D082443CB}"/>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Testing Models with New Data </a:t>
            </a:r>
            <a:endParaRPr lang="en-CA" dirty="0">
              <a:solidFill>
                <a:srgbClr val="FFFFFF"/>
              </a:solidFill>
            </a:endParaRPr>
          </a:p>
        </p:txBody>
      </p:sp>
      <p:graphicFrame>
        <p:nvGraphicFramePr>
          <p:cNvPr id="5" name="Content Placeholder 2">
            <a:extLst>
              <a:ext uri="{FF2B5EF4-FFF2-40B4-BE49-F238E27FC236}">
                <a16:creationId xmlns:a16="http://schemas.microsoft.com/office/drawing/2014/main" id="{EEE42E31-2A26-43C3-B9D4-88B14A447F0E}"/>
              </a:ext>
            </a:extLst>
          </p:cNvPr>
          <p:cNvGraphicFramePr>
            <a:graphicFrameLocks noGrp="1"/>
          </p:cNvGraphicFramePr>
          <p:nvPr>
            <p:ph idx="1"/>
            <p:extLst>
              <p:ext uri="{D42A27DB-BD31-4B8C-83A1-F6EECF244321}">
                <p14:modId xmlns:p14="http://schemas.microsoft.com/office/powerpoint/2010/main" val="31410424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7618782-0C59-4012-BB36-F2085A981948}"/>
              </a:ext>
            </a:extLst>
          </p:cNvPr>
          <p:cNvSpPr>
            <a:spLocks noGrp="1"/>
          </p:cNvSpPr>
          <p:nvPr>
            <p:ph type="sldNum" sz="quarter" idx="12"/>
          </p:nvPr>
        </p:nvSpPr>
        <p:spPr/>
        <p:txBody>
          <a:bodyPr/>
          <a:lstStyle/>
          <a:p>
            <a:fld id="{8B5B742C-B3B6-4599-B906-627DF677301D}" type="slidenum">
              <a:rPr lang="en-CA" smtClean="0"/>
              <a:t>24</a:t>
            </a:fld>
            <a:endParaRPr lang="en-CA"/>
          </a:p>
        </p:txBody>
      </p:sp>
    </p:spTree>
    <p:extLst>
      <p:ext uri="{BB962C8B-B14F-4D97-AF65-F5344CB8AC3E}">
        <p14:creationId xmlns:p14="http://schemas.microsoft.com/office/powerpoint/2010/main" val="355631667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50" name="Straight Connector 49">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9F88F3E9-AFDA-4A74-9135-68E2408E14A7}"/>
              </a:ext>
            </a:extLst>
          </p:cNvPr>
          <p:cNvPicPr>
            <a:picLocks noGrp="1" noChangeAspect="1"/>
          </p:cNvPicPr>
          <p:nvPr>
            <p:ph idx="1"/>
          </p:nvPr>
        </p:nvPicPr>
        <p:blipFill>
          <a:blip r:embed="rId3"/>
          <a:stretch>
            <a:fillRect/>
          </a:stretch>
        </p:blipFill>
        <p:spPr>
          <a:xfrm>
            <a:off x="320040" y="2572498"/>
            <a:ext cx="11496821" cy="3707723"/>
          </a:xfrm>
          <a:prstGeom prst="rect">
            <a:avLst/>
          </a:prstGeom>
        </p:spPr>
      </p:pic>
      <p:sp>
        <p:nvSpPr>
          <p:cNvPr id="3" name="Slide Number Placeholder 2">
            <a:extLst>
              <a:ext uri="{FF2B5EF4-FFF2-40B4-BE49-F238E27FC236}">
                <a16:creationId xmlns:a16="http://schemas.microsoft.com/office/drawing/2014/main" id="{5E8DD3CE-B878-41BB-B9D4-8B37540BE535}"/>
              </a:ext>
            </a:extLst>
          </p:cNvPr>
          <p:cNvSpPr>
            <a:spLocks noGrp="1"/>
          </p:cNvSpPr>
          <p:nvPr>
            <p:ph type="sldNum" sz="quarter" idx="12"/>
          </p:nvPr>
        </p:nvSpPr>
        <p:spPr/>
        <p:txBody>
          <a:bodyPr/>
          <a:lstStyle/>
          <a:p>
            <a:fld id="{8B5B742C-B3B6-4599-B906-627DF677301D}" type="slidenum">
              <a:rPr lang="en-CA" smtClean="0"/>
              <a:t>25</a:t>
            </a:fld>
            <a:endParaRPr lang="en-CA"/>
          </a:p>
        </p:txBody>
      </p:sp>
    </p:spTree>
    <p:extLst>
      <p:ext uri="{BB962C8B-B14F-4D97-AF65-F5344CB8AC3E}">
        <p14:creationId xmlns:p14="http://schemas.microsoft.com/office/powerpoint/2010/main" val="35616266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61" name="Straight Connector 6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50FCD27-C62E-4686-9CE8-363401702E37}"/>
              </a:ext>
            </a:extLst>
          </p:cNvPr>
          <p:cNvPicPr>
            <a:picLocks noGrp="1" noChangeAspect="1"/>
          </p:cNvPicPr>
          <p:nvPr>
            <p:ph idx="1"/>
          </p:nvPr>
        </p:nvPicPr>
        <p:blipFill>
          <a:blip r:embed="rId3"/>
          <a:stretch>
            <a:fillRect/>
          </a:stretch>
        </p:blipFill>
        <p:spPr>
          <a:xfrm>
            <a:off x="320040" y="2673095"/>
            <a:ext cx="11496821" cy="3506529"/>
          </a:xfrm>
          <a:prstGeom prst="rect">
            <a:avLst/>
          </a:prstGeom>
        </p:spPr>
      </p:pic>
      <p:sp>
        <p:nvSpPr>
          <p:cNvPr id="3" name="Slide Number Placeholder 2">
            <a:extLst>
              <a:ext uri="{FF2B5EF4-FFF2-40B4-BE49-F238E27FC236}">
                <a16:creationId xmlns:a16="http://schemas.microsoft.com/office/drawing/2014/main" id="{670C21D8-02EE-4A58-A7C5-96C7DDD4D921}"/>
              </a:ext>
            </a:extLst>
          </p:cNvPr>
          <p:cNvSpPr>
            <a:spLocks noGrp="1"/>
          </p:cNvSpPr>
          <p:nvPr>
            <p:ph type="sldNum" sz="quarter" idx="12"/>
          </p:nvPr>
        </p:nvSpPr>
        <p:spPr/>
        <p:txBody>
          <a:bodyPr/>
          <a:lstStyle/>
          <a:p>
            <a:fld id="{8B5B742C-B3B6-4599-B906-627DF677301D}" type="slidenum">
              <a:rPr lang="en-CA" smtClean="0"/>
              <a:t>26</a:t>
            </a:fld>
            <a:endParaRPr lang="en-CA"/>
          </a:p>
        </p:txBody>
      </p:sp>
    </p:spTree>
    <p:extLst>
      <p:ext uri="{BB962C8B-B14F-4D97-AF65-F5344CB8AC3E}">
        <p14:creationId xmlns:p14="http://schemas.microsoft.com/office/powerpoint/2010/main" val="297706890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61" name="Straight Connector 6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55E279D-37F0-44EA-9301-01DFB492DCA1}"/>
              </a:ext>
            </a:extLst>
          </p:cNvPr>
          <p:cNvPicPr>
            <a:picLocks noGrp="1" noChangeAspect="1"/>
          </p:cNvPicPr>
          <p:nvPr>
            <p:ph idx="1"/>
          </p:nvPr>
        </p:nvPicPr>
        <p:blipFill>
          <a:blip r:embed="rId3"/>
          <a:stretch>
            <a:fillRect/>
          </a:stretch>
        </p:blipFill>
        <p:spPr>
          <a:xfrm>
            <a:off x="320040" y="2558126"/>
            <a:ext cx="11496821" cy="3736467"/>
          </a:xfrm>
          <a:prstGeom prst="rect">
            <a:avLst/>
          </a:prstGeom>
        </p:spPr>
      </p:pic>
      <p:sp>
        <p:nvSpPr>
          <p:cNvPr id="3" name="Slide Number Placeholder 2">
            <a:extLst>
              <a:ext uri="{FF2B5EF4-FFF2-40B4-BE49-F238E27FC236}">
                <a16:creationId xmlns:a16="http://schemas.microsoft.com/office/drawing/2014/main" id="{F2247F33-C8FC-4E92-9315-D7584A3BDE99}"/>
              </a:ext>
            </a:extLst>
          </p:cNvPr>
          <p:cNvSpPr>
            <a:spLocks noGrp="1"/>
          </p:cNvSpPr>
          <p:nvPr>
            <p:ph type="sldNum" sz="quarter" idx="12"/>
          </p:nvPr>
        </p:nvSpPr>
        <p:spPr/>
        <p:txBody>
          <a:bodyPr/>
          <a:lstStyle/>
          <a:p>
            <a:fld id="{8B5B742C-B3B6-4599-B906-627DF677301D}" type="slidenum">
              <a:rPr lang="en-CA" smtClean="0"/>
              <a:t>27</a:t>
            </a:fld>
            <a:endParaRPr lang="en-CA"/>
          </a:p>
        </p:txBody>
      </p:sp>
    </p:spTree>
    <p:extLst>
      <p:ext uri="{BB962C8B-B14F-4D97-AF65-F5344CB8AC3E}">
        <p14:creationId xmlns:p14="http://schemas.microsoft.com/office/powerpoint/2010/main" val="418370932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Testing Models with New Data</a:t>
            </a:r>
          </a:p>
        </p:txBody>
      </p:sp>
      <p:cxnSp>
        <p:nvCxnSpPr>
          <p:cNvPr id="61" name="Straight Connector 6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6EB642CC-A3FD-4B91-8130-12DAB8B14327}"/>
              </a:ext>
            </a:extLst>
          </p:cNvPr>
          <p:cNvPicPr>
            <a:picLocks noGrp="1" noChangeAspect="1"/>
          </p:cNvPicPr>
          <p:nvPr>
            <p:ph idx="1"/>
          </p:nvPr>
        </p:nvPicPr>
        <p:blipFill>
          <a:blip r:embed="rId3"/>
          <a:stretch>
            <a:fillRect/>
          </a:stretch>
        </p:blipFill>
        <p:spPr>
          <a:xfrm>
            <a:off x="320040" y="2629982"/>
            <a:ext cx="11496821" cy="3592755"/>
          </a:xfrm>
          <a:prstGeom prst="rect">
            <a:avLst/>
          </a:prstGeom>
        </p:spPr>
      </p:pic>
      <p:sp>
        <p:nvSpPr>
          <p:cNvPr id="3" name="Slide Number Placeholder 2">
            <a:extLst>
              <a:ext uri="{FF2B5EF4-FFF2-40B4-BE49-F238E27FC236}">
                <a16:creationId xmlns:a16="http://schemas.microsoft.com/office/drawing/2014/main" id="{45BD5721-E029-4100-A0AC-B684279F730F}"/>
              </a:ext>
            </a:extLst>
          </p:cNvPr>
          <p:cNvSpPr>
            <a:spLocks noGrp="1"/>
          </p:cNvSpPr>
          <p:nvPr>
            <p:ph type="sldNum" sz="quarter" idx="12"/>
          </p:nvPr>
        </p:nvSpPr>
        <p:spPr/>
        <p:txBody>
          <a:bodyPr/>
          <a:lstStyle/>
          <a:p>
            <a:fld id="{8B5B742C-B3B6-4599-B906-627DF677301D}" type="slidenum">
              <a:rPr lang="en-CA" smtClean="0"/>
              <a:t>28</a:t>
            </a:fld>
            <a:endParaRPr lang="en-CA"/>
          </a:p>
        </p:txBody>
      </p:sp>
    </p:spTree>
    <p:extLst>
      <p:ext uri="{BB962C8B-B14F-4D97-AF65-F5344CB8AC3E}">
        <p14:creationId xmlns:p14="http://schemas.microsoft.com/office/powerpoint/2010/main" val="85786567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Content Placeholder 6">
            <a:extLst>
              <a:ext uri="{FF2B5EF4-FFF2-40B4-BE49-F238E27FC236}">
                <a16:creationId xmlns:a16="http://schemas.microsoft.com/office/drawing/2014/main" id="{9CB25CE7-3E17-4839-8E60-5D7838EBDAD3}"/>
              </a:ext>
            </a:extLst>
          </p:cNvPr>
          <p:cNvPicPr>
            <a:picLocks noChangeAspect="1"/>
          </p:cNvPicPr>
          <p:nvPr/>
        </p:nvPicPr>
        <p:blipFill>
          <a:blip r:embed="rId3"/>
          <a:stretch>
            <a:fillRect/>
          </a:stretch>
        </p:blipFill>
        <p:spPr>
          <a:xfrm>
            <a:off x="4038600" y="1019175"/>
            <a:ext cx="7186613" cy="2476500"/>
          </a:xfrm>
          <a:prstGeom prst="rect">
            <a:avLst/>
          </a:prstGeom>
        </p:spPr>
      </p:pic>
      <p:pic>
        <p:nvPicPr>
          <p:cNvPr id="8" name="Content Placeholder 7">
            <a:extLst>
              <a:ext uri="{FF2B5EF4-FFF2-40B4-BE49-F238E27FC236}">
                <a16:creationId xmlns:a16="http://schemas.microsoft.com/office/drawing/2014/main" id="{9F88F3E9-AFDA-4A74-9135-68E2408E14A7}"/>
              </a:ext>
            </a:extLst>
          </p:cNvPr>
          <p:cNvPicPr>
            <a:picLocks noGrp="1" noChangeAspect="1"/>
          </p:cNvPicPr>
          <p:nvPr>
            <p:ph idx="1"/>
          </p:nvPr>
        </p:nvPicPr>
        <p:blipFill>
          <a:blip r:embed="rId4"/>
          <a:stretch>
            <a:fillRect/>
          </a:stretch>
        </p:blipFill>
        <p:spPr>
          <a:xfrm>
            <a:off x="4038600" y="3556000"/>
            <a:ext cx="7186613" cy="2278063"/>
          </a:xfrm>
          <a:prstGeom prst="rect">
            <a:avLst/>
          </a:prstGeom>
        </p:spPr>
      </p:pic>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Testing Models with New Data</a:t>
            </a:r>
          </a:p>
        </p:txBody>
      </p:sp>
      <p:sp>
        <p:nvSpPr>
          <p:cNvPr id="3" name="Slide Number Placeholder 2">
            <a:extLst>
              <a:ext uri="{FF2B5EF4-FFF2-40B4-BE49-F238E27FC236}">
                <a16:creationId xmlns:a16="http://schemas.microsoft.com/office/drawing/2014/main" id="{35284C4D-6813-4E40-998C-52BA409EECAD}"/>
              </a:ext>
            </a:extLst>
          </p:cNvPr>
          <p:cNvSpPr>
            <a:spLocks noGrp="1"/>
          </p:cNvSpPr>
          <p:nvPr>
            <p:ph type="sldNum" sz="quarter" idx="12"/>
          </p:nvPr>
        </p:nvSpPr>
        <p:spPr>
          <a:xfrm>
            <a:off x="9679020" y="6356350"/>
            <a:ext cx="1674779" cy="365125"/>
          </a:xfrm>
        </p:spPr>
        <p:txBody>
          <a:bodyPr vert="horz" lIns="91440" tIns="45720" rIns="91440" bIns="45720" rtlCol="0" anchor="ctr">
            <a:normAutofit/>
          </a:bodyPr>
          <a:lstStyle/>
          <a:p>
            <a:pPr>
              <a:spcAft>
                <a:spcPts val="600"/>
              </a:spcAft>
            </a:pPr>
            <a:fld id="{8B5B742C-B3B6-4599-B906-627DF677301D}" type="slidenum">
              <a:rPr lang="en-US" smtClean="0"/>
              <a:pPr>
                <a:spcAft>
                  <a:spcPts val="600"/>
                </a:spcAft>
              </a:pPr>
              <a:t>29</a:t>
            </a:fld>
            <a:endParaRPr lang="en-US"/>
          </a:p>
        </p:txBody>
      </p:sp>
    </p:spTree>
    <p:extLst>
      <p:ext uri="{BB962C8B-B14F-4D97-AF65-F5344CB8AC3E}">
        <p14:creationId xmlns:p14="http://schemas.microsoft.com/office/powerpoint/2010/main" val="199587536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5">
            <a:extLst>
              <a:ext uri="{FF2B5EF4-FFF2-40B4-BE49-F238E27FC236}">
                <a16:creationId xmlns:a16="http://schemas.microsoft.com/office/drawing/2014/main" id="{D38997F4-38BD-4E2D-9103-D51D26F48682}"/>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7F9F68E-B6FB-4301-B9D2-82D7F1351315}"/>
              </a:ext>
            </a:extLst>
          </p:cNvPr>
          <p:cNvSpPr>
            <a:spLocks noGrp="1"/>
          </p:cNvSpPr>
          <p:nvPr>
            <p:ph type="title"/>
          </p:nvPr>
        </p:nvSpPr>
        <p:spPr>
          <a:xfrm>
            <a:off x="838200" y="365125"/>
            <a:ext cx="10515600" cy="1325563"/>
          </a:xfrm>
        </p:spPr>
        <p:txBody>
          <a:bodyPr>
            <a:normAutofit/>
          </a:bodyPr>
          <a:lstStyle/>
          <a:p>
            <a:r>
              <a:rPr lang="en-US">
                <a:solidFill>
                  <a:srgbClr val="FFFFFF"/>
                </a:solidFill>
              </a:rPr>
              <a:t>Summary of Project 1 </a:t>
            </a:r>
            <a:endParaRPr lang="en-CA">
              <a:solidFill>
                <a:srgbClr val="FFFFFF"/>
              </a:solidFill>
            </a:endParaRPr>
          </a:p>
        </p:txBody>
      </p:sp>
      <p:graphicFrame>
        <p:nvGraphicFramePr>
          <p:cNvPr id="14" name="Content Placeholder 2">
            <a:extLst>
              <a:ext uri="{FF2B5EF4-FFF2-40B4-BE49-F238E27FC236}">
                <a16:creationId xmlns:a16="http://schemas.microsoft.com/office/drawing/2014/main" id="{7AB1BCE1-9793-4F47-813F-62299830018C}"/>
              </a:ext>
            </a:extLst>
          </p:cNvPr>
          <p:cNvGraphicFramePr>
            <a:graphicFrameLocks noGrp="1"/>
          </p:cNvGraphicFramePr>
          <p:nvPr>
            <p:ph idx="1"/>
            <p:extLst>
              <p:ext uri="{D42A27DB-BD31-4B8C-83A1-F6EECF244321}">
                <p14:modId xmlns:p14="http://schemas.microsoft.com/office/powerpoint/2010/main" val="16757752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94B7B173-DC2A-4B83-864F-C2B19E5E8967}"/>
              </a:ext>
            </a:extLst>
          </p:cNvPr>
          <p:cNvSpPr>
            <a:spLocks noGrp="1"/>
          </p:cNvSpPr>
          <p:nvPr>
            <p:ph type="sldNum" sz="quarter" idx="12"/>
          </p:nvPr>
        </p:nvSpPr>
        <p:spPr/>
        <p:txBody>
          <a:bodyPr/>
          <a:lstStyle/>
          <a:p>
            <a:fld id="{8B5B742C-B3B6-4599-B906-627DF677301D}" type="slidenum">
              <a:rPr lang="en-CA" smtClean="0"/>
              <a:t>3</a:t>
            </a:fld>
            <a:endParaRPr lang="en-CA"/>
          </a:p>
        </p:txBody>
      </p:sp>
    </p:spTree>
    <p:extLst>
      <p:ext uri="{BB962C8B-B14F-4D97-AF65-F5344CB8AC3E}">
        <p14:creationId xmlns:p14="http://schemas.microsoft.com/office/powerpoint/2010/main" val="82312208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395620E8-C7AB-4C3B-A01D-32FD07D61EE6}"/>
              </a:ext>
            </a:extLst>
          </p:cNvPr>
          <p:cNvPicPr>
            <a:picLocks noChangeAspect="1"/>
          </p:cNvPicPr>
          <p:nvPr/>
        </p:nvPicPr>
        <p:blipFill>
          <a:blip r:embed="rId3"/>
          <a:stretch>
            <a:fillRect/>
          </a:stretch>
        </p:blipFill>
        <p:spPr>
          <a:xfrm>
            <a:off x="4038600" y="1028700"/>
            <a:ext cx="7186613" cy="2439988"/>
          </a:xfrm>
          <a:prstGeom prst="rect">
            <a:avLst/>
          </a:prstGeom>
        </p:spPr>
      </p:pic>
      <p:pic>
        <p:nvPicPr>
          <p:cNvPr id="6" name="Content Placeholder 5">
            <a:extLst>
              <a:ext uri="{FF2B5EF4-FFF2-40B4-BE49-F238E27FC236}">
                <a16:creationId xmlns:a16="http://schemas.microsoft.com/office/drawing/2014/main" id="{455E279D-37F0-44EA-9301-01DFB492DCA1}"/>
              </a:ext>
            </a:extLst>
          </p:cNvPr>
          <p:cNvPicPr>
            <a:picLocks noGrp="1" noChangeAspect="1"/>
          </p:cNvPicPr>
          <p:nvPr>
            <p:ph idx="1"/>
          </p:nvPr>
        </p:nvPicPr>
        <p:blipFill>
          <a:blip r:embed="rId4"/>
          <a:stretch>
            <a:fillRect/>
          </a:stretch>
        </p:blipFill>
        <p:spPr>
          <a:xfrm>
            <a:off x="4038600" y="3529013"/>
            <a:ext cx="7186613" cy="2297113"/>
          </a:xfrm>
          <a:prstGeom prst="rect">
            <a:avLst/>
          </a:prstGeom>
        </p:spPr>
      </p:pic>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Testing Models with New Data</a:t>
            </a:r>
          </a:p>
        </p:txBody>
      </p:sp>
      <p:sp>
        <p:nvSpPr>
          <p:cNvPr id="3" name="Slide Number Placeholder 2">
            <a:extLst>
              <a:ext uri="{FF2B5EF4-FFF2-40B4-BE49-F238E27FC236}">
                <a16:creationId xmlns:a16="http://schemas.microsoft.com/office/drawing/2014/main" id="{73F3B3CB-6FC8-46E2-A817-3C77CAEEDD23}"/>
              </a:ext>
            </a:extLst>
          </p:cNvPr>
          <p:cNvSpPr>
            <a:spLocks noGrp="1"/>
          </p:cNvSpPr>
          <p:nvPr>
            <p:ph type="sldNum" sz="quarter" idx="12"/>
          </p:nvPr>
        </p:nvSpPr>
        <p:spPr>
          <a:xfrm>
            <a:off x="9679020" y="6356350"/>
            <a:ext cx="1674779" cy="365125"/>
          </a:xfrm>
        </p:spPr>
        <p:txBody>
          <a:bodyPr vert="horz" lIns="91440" tIns="45720" rIns="91440" bIns="45720" rtlCol="0" anchor="ctr">
            <a:normAutofit/>
          </a:bodyPr>
          <a:lstStyle/>
          <a:p>
            <a:pPr>
              <a:spcAft>
                <a:spcPts val="600"/>
              </a:spcAft>
            </a:pPr>
            <a:fld id="{8B5B742C-B3B6-4599-B906-627DF677301D}" type="slidenum">
              <a:rPr lang="en-US" smtClean="0"/>
              <a:pPr>
                <a:spcAft>
                  <a:spcPts val="600"/>
                </a:spcAft>
              </a:pPr>
              <a:t>30</a:t>
            </a:fld>
            <a:endParaRPr lang="en-US"/>
          </a:p>
        </p:txBody>
      </p:sp>
    </p:spTree>
    <p:extLst>
      <p:ext uri="{BB962C8B-B14F-4D97-AF65-F5344CB8AC3E}">
        <p14:creationId xmlns:p14="http://schemas.microsoft.com/office/powerpoint/2010/main" val="51571146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12B2-EB5B-41BB-A6C2-A64085E9AD13}"/>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Testing Models with New Data</a:t>
            </a:r>
          </a:p>
        </p:txBody>
      </p:sp>
      <p:sp>
        <p:nvSpPr>
          <p:cNvPr id="3" name="Slide Number Placeholder 2">
            <a:extLst>
              <a:ext uri="{FF2B5EF4-FFF2-40B4-BE49-F238E27FC236}">
                <a16:creationId xmlns:a16="http://schemas.microsoft.com/office/drawing/2014/main" id="{73F3B3CB-6FC8-46E2-A817-3C77CAEEDD23}"/>
              </a:ext>
            </a:extLst>
          </p:cNvPr>
          <p:cNvSpPr>
            <a:spLocks noGrp="1"/>
          </p:cNvSpPr>
          <p:nvPr>
            <p:ph type="sldNum" sz="quarter" idx="12"/>
          </p:nvPr>
        </p:nvSpPr>
        <p:spPr>
          <a:xfrm>
            <a:off x="9679020" y="6356350"/>
            <a:ext cx="1674779" cy="365125"/>
          </a:xfrm>
        </p:spPr>
        <p:txBody>
          <a:bodyPr vert="horz" lIns="91440" tIns="45720" rIns="91440" bIns="45720" rtlCol="0" anchor="ctr">
            <a:normAutofit/>
          </a:bodyPr>
          <a:lstStyle/>
          <a:p>
            <a:pPr>
              <a:spcAft>
                <a:spcPts val="600"/>
              </a:spcAft>
            </a:pPr>
            <a:fld id="{8B5B742C-B3B6-4599-B906-627DF677301D}" type="slidenum">
              <a:rPr lang="en-US" smtClean="0"/>
              <a:pPr>
                <a:spcAft>
                  <a:spcPts val="600"/>
                </a:spcAft>
              </a:pPr>
              <a:t>31</a:t>
            </a:fld>
            <a:endParaRPr lang="en-US"/>
          </a:p>
        </p:txBody>
      </p:sp>
      <p:sp>
        <p:nvSpPr>
          <p:cNvPr id="5" name="Content Placeholder 4">
            <a:extLst>
              <a:ext uri="{FF2B5EF4-FFF2-40B4-BE49-F238E27FC236}">
                <a16:creationId xmlns:a16="http://schemas.microsoft.com/office/drawing/2014/main" id="{407638B5-BE3B-4BA0-B8CB-6D3DFFB5853D}"/>
              </a:ext>
            </a:extLst>
          </p:cNvPr>
          <p:cNvSpPr>
            <a:spLocks noGrp="1"/>
          </p:cNvSpPr>
          <p:nvPr>
            <p:ph idx="1"/>
          </p:nvPr>
        </p:nvSpPr>
        <p:spPr/>
        <p:txBody>
          <a:bodyPr/>
          <a:lstStyle/>
          <a:p>
            <a:endParaRPr lang="en-CA" dirty="0"/>
          </a:p>
        </p:txBody>
      </p:sp>
      <p:pic>
        <p:nvPicPr>
          <p:cNvPr id="8" name="Picture 7">
            <a:extLst>
              <a:ext uri="{FF2B5EF4-FFF2-40B4-BE49-F238E27FC236}">
                <a16:creationId xmlns:a16="http://schemas.microsoft.com/office/drawing/2014/main" id="{4CE2C726-EFF2-4848-8A99-74245523C56A}"/>
              </a:ext>
            </a:extLst>
          </p:cNvPr>
          <p:cNvPicPr>
            <a:picLocks noChangeAspect="1"/>
          </p:cNvPicPr>
          <p:nvPr/>
        </p:nvPicPr>
        <p:blipFill>
          <a:blip r:embed="rId3"/>
          <a:stretch>
            <a:fillRect/>
          </a:stretch>
        </p:blipFill>
        <p:spPr>
          <a:xfrm>
            <a:off x="4038600" y="3511686"/>
            <a:ext cx="7186613" cy="2339785"/>
          </a:xfrm>
          <a:prstGeom prst="rect">
            <a:avLst/>
          </a:prstGeom>
        </p:spPr>
      </p:pic>
      <p:pic>
        <p:nvPicPr>
          <p:cNvPr id="11" name="Picture 10">
            <a:extLst>
              <a:ext uri="{FF2B5EF4-FFF2-40B4-BE49-F238E27FC236}">
                <a16:creationId xmlns:a16="http://schemas.microsoft.com/office/drawing/2014/main" id="{37EC7872-30D9-473C-B124-5D4330C9C293}"/>
              </a:ext>
            </a:extLst>
          </p:cNvPr>
          <p:cNvPicPr>
            <a:picLocks noChangeAspect="1"/>
          </p:cNvPicPr>
          <p:nvPr/>
        </p:nvPicPr>
        <p:blipFill>
          <a:blip r:embed="rId4"/>
          <a:stretch>
            <a:fillRect/>
          </a:stretch>
        </p:blipFill>
        <p:spPr>
          <a:xfrm>
            <a:off x="4038599" y="1225685"/>
            <a:ext cx="7183061" cy="2203315"/>
          </a:xfrm>
          <a:prstGeom prst="rect">
            <a:avLst/>
          </a:prstGeom>
        </p:spPr>
      </p:pic>
    </p:spTree>
    <p:extLst>
      <p:ext uri="{BB962C8B-B14F-4D97-AF65-F5344CB8AC3E}">
        <p14:creationId xmlns:p14="http://schemas.microsoft.com/office/powerpoint/2010/main" val="329413414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lue and pink staircase">
            <a:extLst>
              <a:ext uri="{FF2B5EF4-FFF2-40B4-BE49-F238E27FC236}">
                <a16:creationId xmlns:a16="http://schemas.microsoft.com/office/drawing/2014/main" id="{3C1F68A3-E3B0-4B3F-805E-6990EA40A9D4}"/>
              </a:ext>
            </a:extLst>
          </p:cNvPr>
          <p:cNvPicPr>
            <a:picLocks noChangeAspect="1"/>
          </p:cNvPicPr>
          <p:nvPr/>
        </p:nvPicPr>
        <p:blipFill rotWithShape="1">
          <a:blip r:embed="rId2">
            <a:alphaModFix amt="50000"/>
          </a:blip>
          <a:srcRect t="33758" b="9992"/>
          <a:stretch/>
        </p:blipFill>
        <p:spPr>
          <a:xfrm>
            <a:off x="20" y="1"/>
            <a:ext cx="12191980" cy="6857999"/>
          </a:xfrm>
          <a:prstGeom prst="rect">
            <a:avLst/>
          </a:prstGeom>
        </p:spPr>
      </p:pic>
      <p:sp>
        <p:nvSpPr>
          <p:cNvPr id="2" name="Title 1">
            <a:extLst>
              <a:ext uri="{FF2B5EF4-FFF2-40B4-BE49-F238E27FC236}">
                <a16:creationId xmlns:a16="http://schemas.microsoft.com/office/drawing/2014/main" id="{F7FD7736-433A-4E2B-AB90-C9BEAFCBC557}"/>
              </a:ext>
            </a:extLst>
          </p:cNvPr>
          <p:cNvSpPr>
            <a:spLocks noGrp="1"/>
          </p:cNvSpPr>
          <p:nvPr>
            <p:ph type="title"/>
          </p:nvPr>
        </p:nvSpPr>
        <p:spPr>
          <a:xfrm>
            <a:off x="838200" y="963877"/>
            <a:ext cx="3494362" cy="4930246"/>
          </a:xfrm>
        </p:spPr>
        <p:txBody>
          <a:bodyPr>
            <a:normAutofit/>
          </a:bodyPr>
          <a:lstStyle/>
          <a:p>
            <a:pPr algn="r"/>
            <a:r>
              <a:rPr lang="en-US">
                <a:solidFill>
                  <a:schemeClr val="bg1"/>
                </a:solidFill>
              </a:rPr>
              <a:t>Fail-to-Deliver Project 2: </a:t>
            </a:r>
            <a:br>
              <a:rPr lang="en-US">
                <a:solidFill>
                  <a:schemeClr val="bg1"/>
                </a:solidFill>
              </a:rPr>
            </a:br>
            <a:r>
              <a:rPr lang="en-US">
                <a:solidFill>
                  <a:schemeClr val="bg1"/>
                </a:solidFill>
              </a:rPr>
              <a:t>Conclusions and Next Steps </a:t>
            </a:r>
            <a:endParaRPr lang="en-CA">
              <a:solidFill>
                <a:schemeClr val="bg1"/>
              </a:solidFill>
            </a:endParaRPr>
          </a:p>
        </p:txBody>
      </p:sp>
      <p:sp>
        <p:nvSpPr>
          <p:cNvPr id="2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45A01E-7C7B-4611-952D-DB05C778EFBD}"/>
              </a:ext>
            </a:extLst>
          </p:cNvPr>
          <p:cNvSpPr>
            <a:spLocks noGrp="1"/>
          </p:cNvSpPr>
          <p:nvPr>
            <p:ph idx="1"/>
          </p:nvPr>
        </p:nvSpPr>
        <p:spPr>
          <a:xfrm>
            <a:off x="4976031" y="963877"/>
            <a:ext cx="6377769" cy="4930246"/>
          </a:xfrm>
        </p:spPr>
        <p:txBody>
          <a:bodyPr anchor="ctr">
            <a:normAutofit/>
          </a:bodyPr>
          <a:lstStyle/>
          <a:p>
            <a:r>
              <a:rPr lang="en-US" sz="2000" dirty="0">
                <a:solidFill>
                  <a:schemeClr val="bg1"/>
                </a:solidFill>
              </a:rPr>
              <a:t>Overall, the project was successful – models were generated which could accurately predict closing prices for their respective symbols given our created dataset</a:t>
            </a:r>
          </a:p>
          <a:p>
            <a:r>
              <a:rPr lang="en-US" sz="2000" dirty="0">
                <a:solidFill>
                  <a:schemeClr val="bg1"/>
                </a:solidFill>
              </a:rPr>
              <a:t>At the end of testing, 288 models were leftover which were able to accept new data for their respective stock symbols, and continue to generate accurate results </a:t>
            </a:r>
          </a:p>
          <a:p>
            <a:r>
              <a:rPr lang="en-US" sz="2000" dirty="0">
                <a:solidFill>
                  <a:schemeClr val="bg1"/>
                </a:solidFill>
              </a:rPr>
              <a:t>Lagging or not-lagging the features of the dataset by 15 days did not produce significantly for every symbol but did improve the overall accuracy of 50.8% of the models generated</a:t>
            </a:r>
          </a:p>
          <a:p>
            <a:r>
              <a:rPr lang="en-US" sz="2000" dirty="0">
                <a:solidFill>
                  <a:schemeClr val="bg1"/>
                </a:solidFill>
              </a:rPr>
              <a:t>This model uses a constrained amount of data due to the time available to prepare the project – it is likely even more models for more symbols could be created by expanding parameters by which stocks to test </a:t>
            </a:r>
            <a:endParaRPr lang="en-CA" sz="2000" dirty="0">
              <a:solidFill>
                <a:schemeClr val="bg1"/>
              </a:solidFill>
            </a:endParaRPr>
          </a:p>
        </p:txBody>
      </p:sp>
      <p:sp>
        <p:nvSpPr>
          <p:cNvPr id="4" name="Slide Number Placeholder 3">
            <a:extLst>
              <a:ext uri="{FF2B5EF4-FFF2-40B4-BE49-F238E27FC236}">
                <a16:creationId xmlns:a16="http://schemas.microsoft.com/office/drawing/2014/main" id="{6E0F1F85-83D2-41BF-A147-89D40592C977}"/>
              </a:ext>
            </a:extLst>
          </p:cNvPr>
          <p:cNvSpPr>
            <a:spLocks noGrp="1"/>
          </p:cNvSpPr>
          <p:nvPr>
            <p:ph type="sldNum" sz="quarter" idx="12"/>
          </p:nvPr>
        </p:nvSpPr>
        <p:spPr/>
        <p:txBody>
          <a:bodyPr/>
          <a:lstStyle/>
          <a:p>
            <a:fld id="{8B5B742C-B3B6-4599-B906-627DF677301D}" type="slidenum">
              <a:rPr lang="en-CA" smtClean="0"/>
              <a:t>32</a:t>
            </a:fld>
            <a:endParaRPr lang="en-CA"/>
          </a:p>
        </p:txBody>
      </p:sp>
    </p:spTree>
    <p:extLst>
      <p:ext uri="{BB962C8B-B14F-4D97-AF65-F5344CB8AC3E}">
        <p14:creationId xmlns:p14="http://schemas.microsoft.com/office/powerpoint/2010/main" val="22481075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lue and pink staircase">
            <a:extLst>
              <a:ext uri="{FF2B5EF4-FFF2-40B4-BE49-F238E27FC236}">
                <a16:creationId xmlns:a16="http://schemas.microsoft.com/office/drawing/2014/main" id="{3C1F68A3-E3B0-4B3F-805E-6990EA40A9D4}"/>
              </a:ext>
            </a:extLst>
          </p:cNvPr>
          <p:cNvPicPr>
            <a:picLocks noChangeAspect="1"/>
          </p:cNvPicPr>
          <p:nvPr/>
        </p:nvPicPr>
        <p:blipFill rotWithShape="1">
          <a:blip r:embed="rId2">
            <a:alphaModFix amt="50000"/>
          </a:blip>
          <a:srcRect t="33758" b="9992"/>
          <a:stretch/>
        </p:blipFill>
        <p:spPr>
          <a:xfrm>
            <a:off x="20" y="1"/>
            <a:ext cx="12191980" cy="6857999"/>
          </a:xfrm>
          <a:prstGeom prst="rect">
            <a:avLst/>
          </a:prstGeom>
        </p:spPr>
      </p:pic>
      <p:sp>
        <p:nvSpPr>
          <p:cNvPr id="2" name="Title 1">
            <a:extLst>
              <a:ext uri="{FF2B5EF4-FFF2-40B4-BE49-F238E27FC236}">
                <a16:creationId xmlns:a16="http://schemas.microsoft.com/office/drawing/2014/main" id="{F7FD7736-433A-4E2B-AB90-C9BEAFCBC557}"/>
              </a:ext>
            </a:extLst>
          </p:cNvPr>
          <p:cNvSpPr>
            <a:spLocks noGrp="1"/>
          </p:cNvSpPr>
          <p:nvPr>
            <p:ph type="title"/>
          </p:nvPr>
        </p:nvSpPr>
        <p:spPr>
          <a:xfrm>
            <a:off x="838200" y="963877"/>
            <a:ext cx="3494362" cy="4930246"/>
          </a:xfrm>
        </p:spPr>
        <p:txBody>
          <a:bodyPr>
            <a:normAutofit/>
          </a:bodyPr>
          <a:lstStyle/>
          <a:p>
            <a:pPr algn="r"/>
            <a:r>
              <a:rPr lang="en-US">
                <a:solidFill>
                  <a:schemeClr val="bg1"/>
                </a:solidFill>
              </a:rPr>
              <a:t>Fail-to-Deliver Project 2: </a:t>
            </a:r>
            <a:br>
              <a:rPr lang="en-US">
                <a:solidFill>
                  <a:schemeClr val="bg1"/>
                </a:solidFill>
              </a:rPr>
            </a:br>
            <a:r>
              <a:rPr lang="en-US">
                <a:solidFill>
                  <a:schemeClr val="bg1"/>
                </a:solidFill>
              </a:rPr>
              <a:t>Conclusions and Next Steps </a:t>
            </a:r>
            <a:endParaRPr lang="en-CA">
              <a:solidFill>
                <a:schemeClr val="bg1"/>
              </a:solidFill>
            </a:endParaRPr>
          </a:p>
        </p:txBody>
      </p:sp>
      <p:sp>
        <p:nvSpPr>
          <p:cNvPr id="2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45A01E-7C7B-4611-952D-DB05C778EFBD}"/>
              </a:ext>
            </a:extLst>
          </p:cNvPr>
          <p:cNvSpPr>
            <a:spLocks noGrp="1"/>
          </p:cNvSpPr>
          <p:nvPr>
            <p:ph idx="1"/>
          </p:nvPr>
        </p:nvSpPr>
        <p:spPr>
          <a:xfrm>
            <a:off x="4976031" y="963877"/>
            <a:ext cx="6377769" cy="4930246"/>
          </a:xfrm>
        </p:spPr>
        <p:txBody>
          <a:bodyPr anchor="ctr">
            <a:normAutofit/>
          </a:bodyPr>
          <a:lstStyle/>
          <a:p>
            <a:r>
              <a:rPr lang="en-US" sz="2200" dirty="0">
                <a:solidFill>
                  <a:schemeClr val="bg1"/>
                </a:solidFill>
              </a:rPr>
              <a:t>However, much of this model is still theoretical, and there are core issues to its usability as a model by which to trade on </a:t>
            </a:r>
          </a:p>
          <a:p>
            <a:r>
              <a:rPr lang="en-US" sz="2200" dirty="0">
                <a:solidFill>
                  <a:schemeClr val="bg1"/>
                </a:solidFill>
              </a:rPr>
              <a:t>Main issue is the delay by which the SEC updates their FTD data – all other features of the dataset can be found daily, and with the except of FTD data, could be used to make next-day predictions once daily-EOD data becomes available</a:t>
            </a:r>
          </a:p>
          <a:p>
            <a:r>
              <a:rPr lang="en-US" sz="2200" dirty="0">
                <a:solidFill>
                  <a:schemeClr val="bg1"/>
                </a:solidFill>
              </a:rPr>
              <a:t>The models themselves require more validation and testing. This includes testing more symbols, changing split size of test versus train data, adding more layers to the neural network, as well as experimenting more with the number of neurons per neural network </a:t>
            </a:r>
          </a:p>
        </p:txBody>
      </p:sp>
      <p:sp>
        <p:nvSpPr>
          <p:cNvPr id="4" name="Slide Number Placeholder 3">
            <a:extLst>
              <a:ext uri="{FF2B5EF4-FFF2-40B4-BE49-F238E27FC236}">
                <a16:creationId xmlns:a16="http://schemas.microsoft.com/office/drawing/2014/main" id="{D96F3825-3113-40D7-B72D-B1ED1DBADF0F}"/>
              </a:ext>
            </a:extLst>
          </p:cNvPr>
          <p:cNvSpPr>
            <a:spLocks noGrp="1"/>
          </p:cNvSpPr>
          <p:nvPr>
            <p:ph type="sldNum" sz="quarter" idx="12"/>
          </p:nvPr>
        </p:nvSpPr>
        <p:spPr/>
        <p:txBody>
          <a:bodyPr/>
          <a:lstStyle/>
          <a:p>
            <a:fld id="{8B5B742C-B3B6-4599-B906-627DF677301D}" type="slidenum">
              <a:rPr lang="en-CA" smtClean="0"/>
              <a:t>33</a:t>
            </a:fld>
            <a:endParaRPr lang="en-CA"/>
          </a:p>
        </p:txBody>
      </p:sp>
    </p:spTree>
    <p:extLst>
      <p:ext uri="{BB962C8B-B14F-4D97-AF65-F5344CB8AC3E}">
        <p14:creationId xmlns:p14="http://schemas.microsoft.com/office/powerpoint/2010/main" val="350798327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lue and pink staircase">
            <a:extLst>
              <a:ext uri="{FF2B5EF4-FFF2-40B4-BE49-F238E27FC236}">
                <a16:creationId xmlns:a16="http://schemas.microsoft.com/office/drawing/2014/main" id="{3C1F68A3-E3B0-4B3F-805E-6990EA40A9D4}"/>
              </a:ext>
            </a:extLst>
          </p:cNvPr>
          <p:cNvPicPr>
            <a:picLocks noChangeAspect="1"/>
          </p:cNvPicPr>
          <p:nvPr/>
        </p:nvPicPr>
        <p:blipFill rotWithShape="1">
          <a:blip r:embed="rId2">
            <a:alphaModFix amt="50000"/>
          </a:blip>
          <a:srcRect t="33758" b="9992"/>
          <a:stretch/>
        </p:blipFill>
        <p:spPr>
          <a:xfrm>
            <a:off x="20" y="1"/>
            <a:ext cx="12191980" cy="6857999"/>
          </a:xfrm>
          <a:prstGeom prst="rect">
            <a:avLst/>
          </a:prstGeom>
        </p:spPr>
      </p:pic>
      <p:sp>
        <p:nvSpPr>
          <p:cNvPr id="2" name="Title 1">
            <a:extLst>
              <a:ext uri="{FF2B5EF4-FFF2-40B4-BE49-F238E27FC236}">
                <a16:creationId xmlns:a16="http://schemas.microsoft.com/office/drawing/2014/main" id="{F7FD7736-433A-4E2B-AB90-C9BEAFCBC557}"/>
              </a:ext>
            </a:extLst>
          </p:cNvPr>
          <p:cNvSpPr>
            <a:spLocks noGrp="1"/>
          </p:cNvSpPr>
          <p:nvPr>
            <p:ph type="title"/>
          </p:nvPr>
        </p:nvSpPr>
        <p:spPr>
          <a:xfrm>
            <a:off x="838200" y="963877"/>
            <a:ext cx="3494362" cy="4930246"/>
          </a:xfrm>
        </p:spPr>
        <p:txBody>
          <a:bodyPr>
            <a:normAutofit/>
          </a:bodyPr>
          <a:lstStyle/>
          <a:p>
            <a:pPr algn="r"/>
            <a:r>
              <a:rPr lang="en-US">
                <a:solidFill>
                  <a:schemeClr val="bg1"/>
                </a:solidFill>
              </a:rPr>
              <a:t>Fail-to-Deliver Project 2: </a:t>
            </a:r>
            <a:br>
              <a:rPr lang="en-US">
                <a:solidFill>
                  <a:schemeClr val="bg1"/>
                </a:solidFill>
              </a:rPr>
            </a:br>
            <a:r>
              <a:rPr lang="en-US">
                <a:solidFill>
                  <a:schemeClr val="bg1"/>
                </a:solidFill>
              </a:rPr>
              <a:t>Conclusions and Next Steps </a:t>
            </a:r>
            <a:endParaRPr lang="en-CA">
              <a:solidFill>
                <a:schemeClr val="bg1"/>
              </a:solidFill>
            </a:endParaRPr>
          </a:p>
        </p:txBody>
      </p:sp>
      <p:sp>
        <p:nvSpPr>
          <p:cNvPr id="2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45A01E-7C7B-4611-952D-DB05C778EFBD}"/>
              </a:ext>
            </a:extLst>
          </p:cNvPr>
          <p:cNvSpPr>
            <a:spLocks noGrp="1"/>
          </p:cNvSpPr>
          <p:nvPr>
            <p:ph idx="1"/>
          </p:nvPr>
        </p:nvSpPr>
        <p:spPr>
          <a:xfrm>
            <a:off x="4976031" y="963877"/>
            <a:ext cx="6377769" cy="4930246"/>
          </a:xfrm>
        </p:spPr>
        <p:txBody>
          <a:bodyPr anchor="ctr">
            <a:normAutofit fontScale="92500" lnSpcReduction="10000"/>
          </a:bodyPr>
          <a:lstStyle/>
          <a:p>
            <a:r>
              <a:rPr lang="en-US" sz="1900" dirty="0">
                <a:solidFill>
                  <a:schemeClr val="bg1"/>
                </a:solidFill>
              </a:rPr>
              <a:t>How would you use this model to trade?</a:t>
            </a:r>
          </a:p>
          <a:p>
            <a:r>
              <a:rPr lang="en-US" sz="1900" dirty="0">
                <a:solidFill>
                  <a:schemeClr val="bg1"/>
                </a:solidFill>
              </a:rPr>
              <a:t>With 288 models:</a:t>
            </a:r>
          </a:p>
          <a:p>
            <a:pPr lvl="1"/>
            <a:r>
              <a:rPr lang="en-US" sz="1900" dirty="0">
                <a:solidFill>
                  <a:schemeClr val="bg1"/>
                </a:solidFill>
              </a:rPr>
              <a:t>Supplement the models with additional data and indicators for these symbols</a:t>
            </a:r>
          </a:p>
          <a:p>
            <a:pPr lvl="1"/>
            <a:r>
              <a:rPr lang="en-US" sz="1900" dirty="0">
                <a:solidFill>
                  <a:schemeClr val="bg1"/>
                </a:solidFill>
              </a:rPr>
              <a:t>Use the models to attempt to predict the best times to buy, sell, hold (and even short) the stock by calculating previous 15 days (or other timeframes) of returns data and attempting to predict the next window of price movement </a:t>
            </a:r>
          </a:p>
          <a:p>
            <a:pPr lvl="1"/>
            <a:r>
              <a:rPr lang="en-US" sz="1900" dirty="0">
                <a:solidFill>
                  <a:schemeClr val="bg1"/>
                </a:solidFill>
              </a:rPr>
              <a:t>All 288 symbols share two guaranteed things in common – high quantity of FTDs, and experience very high and regular amounts of Short activity and volume </a:t>
            </a:r>
          </a:p>
          <a:p>
            <a:pPr lvl="1"/>
            <a:r>
              <a:rPr lang="en-US" sz="1900" dirty="0">
                <a:solidFill>
                  <a:schemeClr val="bg1"/>
                </a:solidFill>
              </a:rPr>
              <a:t>Supplement the models alongside options predictions models, in attempts to predict high volatility periods when options contracts come due </a:t>
            </a:r>
          </a:p>
          <a:p>
            <a:pPr lvl="1"/>
            <a:r>
              <a:rPr lang="en-US" sz="1900" dirty="0">
                <a:solidFill>
                  <a:schemeClr val="bg1"/>
                </a:solidFill>
              </a:rPr>
              <a:t>Attempt to predict FTDs with another Machine Learning Model (LSTM possibly?), and re-use successful Deep Learning models alongside another machine learning model to forecast future price movement </a:t>
            </a:r>
          </a:p>
        </p:txBody>
      </p:sp>
      <p:sp>
        <p:nvSpPr>
          <p:cNvPr id="4" name="Slide Number Placeholder 3">
            <a:extLst>
              <a:ext uri="{FF2B5EF4-FFF2-40B4-BE49-F238E27FC236}">
                <a16:creationId xmlns:a16="http://schemas.microsoft.com/office/drawing/2014/main" id="{353BBAB2-8C59-43FB-B99B-EA23498AF8CB}"/>
              </a:ext>
            </a:extLst>
          </p:cNvPr>
          <p:cNvSpPr>
            <a:spLocks noGrp="1"/>
          </p:cNvSpPr>
          <p:nvPr>
            <p:ph type="sldNum" sz="quarter" idx="12"/>
          </p:nvPr>
        </p:nvSpPr>
        <p:spPr/>
        <p:txBody>
          <a:bodyPr/>
          <a:lstStyle/>
          <a:p>
            <a:fld id="{8B5B742C-B3B6-4599-B906-627DF677301D}" type="slidenum">
              <a:rPr lang="en-CA" smtClean="0"/>
              <a:t>34</a:t>
            </a:fld>
            <a:endParaRPr lang="en-CA"/>
          </a:p>
        </p:txBody>
      </p:sp>
    </p:spTree>
    <p:extLst>
      <p:ext uri="{BB962C8B-B14F-4D97-AF65-F5344CB8AC3E}">
        <p14:creationId xmlns:p14="http://schemas.microsoft.com/office/powerpoint/2010/main" val="395868474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lue and pink staircase">
            <a:extLst>
              <a:ext uri="{FF2B5EF4-FFF2-40B4-BE49-F238E27FC236}">
                <a16:creationId xmlns:a16="http://schemas.microsoft.com/office/drawing/2014/main" id="{3C1F68A3-E3B0-4B3F-805E-6990EA40A9D4}"/>
              </a:ext>
            </a:extLst>
          </p:cNvPr>
          <p:cNvPicPr>
            <a:picLocks noChangeAspect="1"/>
          </p:cNvPicPr>
          <p:nvPr/>
        </p:nvPicPr>
        <p:blipFill rotWithShape="1">
          <a:blip r:embed="rId2">
            <a:alphaModFix amt="50000"/>
          </a:blip>
          <a:srcRect t="33758" b="9992"/>
          <a:stretch/>
        </p:blipFill>
        <p:spPr>
          <a:xfrm>
            <a:off x="20" y="1"/>
            <a:ext cx="12191980" cy="6857999"/>
          </a:xfrm>
          <a:prstGeom prst="rect">
            <a:avLst/>
          </a:prstGeom>
        </p:spPr>
      </p:pic>
      <p:sp>
        <p:nvSpPr>
          <p:cNvPr id="2" name="Title 1">
            <a:extLst>
              <a:ext uri="{FF2B5EF4-FFF2-40B4-BE49-F238E27FC236}">
                <a16:creationId xmlns:a16="http://schemas.microsoft.com/office/drawing/2014/main" id="{F7FD7736-433A-4E2B-AB90-C9BEAFCBC557}"/>
              </a:ext>
            </a:extLst>
          </p:cNvPr>
          <p:cNvSpPr>
            <a:spLocks noGrp="1"/>
          </p:cNvSpPr>
          <p:nvPr>
            <p:ph type="title"/>
          </p:nvPr>
        </p:nvSpPr>
        <p:spPr>
          <a:xfrm>
            <a:off x="838200" y="963877"/>
            <a:ext cx="3494362" cy="4930246"/>
          </a:xfrm>
        </p:spPr>
        <p:txBody>
          <a:bodyPr>
            <a:normAutofit/>
          </a:bodyPr>
          <a:lstStyle/>
          <a:p>
            <a:pPr algn="r"/>
            <a:r>
              <a:rPr lang="en-US">
                <a:solidFill>
                  <a:schemeClr val="bg1"/>
                </a:solidFill>
              </a:rPr>
              <a:t>Fail-to-Deliver Project 2: </a:t>
            </a:r>
            <a:br>
              <a:rPr lang="en-US">
                <a:solidFill>
                  <a:schemeClr val="bg1"/>
                </a:solidFill>
              </a:rPr>
            </a:br>
            <a:r>
              <a:rPr lang="en-US">
                <a:solidFill>
                  <a:schemeClr val="bg1"/>
                </a:solidFill>
              </a:rPr>
              <a:t>Conclusions and Next Steps </a:t>
            </a:r>
            <a:endParaRPr lang="en-CA">
              <a:solidFill>
                <a:schemeClr val="bg1"/>
              </a:solidFill>
            </a:endParaRPr>
          </a:p>
        </p:txBody>
      </p:sp>
      <p:sp>
        <p:nvSpPr>
          <p:cNvPr id="2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45A01E-7C7B-4611-952D-DB05C778EFBD}"/>
              </a:ext>
            </a:extLst>
          </p:cNvPr>
          <p:cNvSpPr>
            <a:spLocks noGrp="1"/>
          </p:cNvSpPr>
          <p:nvPr>
            <p:ph idx="1"/>
          </p:nvPr>
        </p:nvSpPr>
        <p:spPr>
          <a:xfrm>
            <a:off x="4976031" y="963877"/>
            <a:ext cx="6377769" cy="4930246"/>
          </a:xfrm>
        </p:spPr>
        <p:txBody>
          <a:bodyPr anchor="ctr">
            <a:normAutofit/>
          </a:bodyPr>
          <a:lstStyle/>
          <a:p>
            <a:r>
              <a:rPr lang="en-US" sz="2400">
                <a:solidFill>
                  <a:schemeClr val="bg1"/>
                </a:solidFill>
              </a:rPr>
              <a:t>Is this model actually a short-interest model? </a:t>
            </a:r>
          </a:p>
          <a:p>
            <a:r>
              <a:rPr lang="en-US" sz="2400">
                <a:solidFill>
                  <a:schemeClr val="bg1"/>
                </a:solidFill>
              </a:rPr>
              <a:t>How important was the FTD data relative to the Short-Interest data? Or the daily price volume? Or last day’s close price? </a:t>
            </a:r>
          </a:p>
          <a:p>
            <a:r>
              <a:rPr lang="en-US" sz="2400">
                <a:solidFill>
                  <a:schemeClr val="bg1"/>
                </a:solidFill>
              </a:rPr>
              <a:t>With over 200 successful models – more research and breakdown needs to go into what is making these models so successful, and experimentation with removing, and adding features back</a:t>
            </a:r>
          </a:p>
          <a:p>
            <a:r>
              <a:rPr lang="en-US" sz="2400">
                <a:solidFill>
                  <a:schemeClr val="bg1"/>
                </a:solidFill>
              </a:rPr>
              <a:t>More examination of the failed models that did not predict data accurately </a:t>
            </a:r>
          </a:p>
        </p:txBody>
      </p:sp>
      <p:sp>
        <p:nvSpPr>
          <p:cNvPr id="4" name="Slide Number Placeholder 3">
            <a:extLst>
              <a:ext uri="{FF2B5EF4-FFF2-40B4-BE49-F238E27FC236}">
                <a16:creationId xmlns:a16="http://schemas.microsoft.com/office/drawing/2014/main" id="{371A582A-31F9-4BD6-AFAE-C05E3A358E7C}"/>
              </a:ext>
            </a:extLst>
          </p:cNvPr>
          <p:cNvSpPr>
            <a:spLocks noGrp="1"/>
          </p:cNvSpPr>
          <p:nvPr>
            <p:ph type="sldNum" sz="quarter" idx="12"/>
          </p:nvPr>
        </p:nvSpPr>
        <p:spPr/>
        <p:txBody>
          <a:bodyPr/>
          <a:lstStyle/>
          <a:p>
            <a:fld id="{8B5B742C-B3B6-4599-B906-627DF677301D}" type="slidenum">
              <a:rPr lang="en-CA" smtClean="0"/>
              <a:t>35</a:t>
            </a:fld>
            <a:endParaRPr lang="en-CA"/>
          </a:p>
        </p:txBody>
      </p:sp>
    </p:spTree>
    <p:extLst>
      <p:ext uri="{BB962C8B-B14F-4D97-AF65-F5344CB8AC3E}">
        <p14:creationId xmlns:p14="http://schemas.microsoft.com/office/powerpoint/2010/main" val="303923702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ny question marks on black background">
            <a:extLst>
              <a:ext uri="{FF2B5EF4-FFF2-40B4-BE49-F238E27FC236}">
                <a16:creationId xmlns:a16="http://schemas.microsoft.com/office/drawing/2014/main" id="{B835CDAA-DAF1-4EFD-B847-3571B7EB87B3}"/>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4" name="Title 3">
            <a:extLst>
              <a:ext uri="{FF2B5EF4-FFF2-40B4-BE49-F238E27FC236}">
                <a16:creationId xmlns:a16="http://schemas.microsoft.com/office/drawing/2014/main" id="{2FE70410-6A9F-4183-954A-EF7FC3E3C8F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Final Thoughts?</a:t>
            </a:r>
          </a:p>
        </p:txBody>
      </p:sp>
      <p:sp>
        <p:nvSpPr>
          <p:cNvPr id="5" name="Text Placeholder 4">
            <a:extLst>
              <a:ext uri="{FF2B5EF4-FFF2-40B4-BE49-F238E27FC236}">
                <a16:creationId xmlns:a16="http://schemas.microsoft.com/office/drawing/2014/main" id="{418DC0A0-EF6C-478F-B8C2-119E13C49D34}"/>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
        <p:nvSpPr>
          <p:cNvPr id="2" name="Slide Number Placeholder 1">
            <a:extLst>
              <a:ext uri="{FF2B5EF4-FFF2-40B4-BE49-F238E27FC236}">
                <a16:creationId xmlns:a16="http://schemas.microsoft.com/office/drawing/2014/main" id="{5D627416-C5AA-425C-8F31-A4DA3BCBCB30}"/>
              </a:ext>
            </a:extLst>
          </p:cNvPr>
          <p:cNvSpPr>
            <a:spLocks noGrp="1"/>
          </p:cNvSpPr>
          <p:nvPr>
            <p:ph type="sldNum" sz="quarter" idx="12"/>
          </p:nvPr>
        </p:nvSpPr>
        <p:spPr/>
        <p:txBody>
          <a:bodyPr/>
          <a:lstStyle/>
          <a:p>
            <a:fld id="{8B5B742C-B3B6-4599-B906-627DF677301D}" type="slidenum">
              <a:rPr lang="en-CA" smtClean="0"/>
              <a:t>36</a:t>
            </a:fld>
            <a:endParaRPr lang="en-CA"/>
          </a:p>
        </p:txBody>
      </p:sp>
    </p:spTree>
    <p:extLst>
      <p:ext uri="{BB962C8B-B14F-4D97-AF65-F5344CB8AC3E}">
        <p14:creationId xmlns:p14="http://schemas.microsoft.com/office/powerpoint/2010/main" val="276498812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EB9E056-6DC0-424F-91E8-211D486B20B9}"/>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End of Project </a:t>
            </a:r>
          </a:p>
        </p:txBody>
      </p:sp>
      <p:sp>
        <p:nvSpPr>
          <p:cNvPr id="3" name="Text Placeholder 2">
            <a:extLst>
              <a:ext uri="{FF2B5EF4-FFF2-40B4-BE49-F238E27FC236}">
                <a16:creationId xmlns:a16="http://schemas.microsoft.com/office/drawing/2014/main" id="{D175AFBC-3DE1-4905-865A-68A535BB50ED}"/>
              </a:ext>
            </a:extLst>
          </p:cNvPr>
          <p:cNvSpPr>
            <a:spLocks noGrp="1"/>
          </p:cNvSpPr>
          <p:nvPr>
            <p:ph type="body" idx="1"/>
          </p:nvPr>
        </p:nvSpPr>
        <p:spPr>
          <a:xfrm>
            <a:off x="2399234" y="1369077"/>
            <a:ext cx="6935759" cy="2201159"/>
          </a:xfrm>
        </p:spPr>
        <p:txBody>
          <a:bodyPr vert="horz" lIns="91440" tIns="45720" rIns="91440" bIns="45720" rtlCol="0">
            <a:normAutofit/>
          </a:bodyPr>
          <a:lstStyle/>
          <a:p>
            <a:pPr algn="ctr"/>
            <a:r>
              <a:rPr lang="en-US" sz="2000" kern="1200" dirty="0">
                <a:solidFill>
                  <a:schemeClr val="bg1"/>
                </a:solidFill>
                <a:latin typeface="+mn-lt"/>
                <a:ea typeface="+mn-ea"/>
                <a:cs typeface="+mn-cs"/>
              </a:rPr>
              <a:t>Please feel free to ask any questions</a:t>
            </a:r>
          </a:p>
        </p:txBody>
      </p:sp>
      <p:sp>
        <p:nvSpPr>
          <p:cNvPr id="10" name="Rectangle 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8B4D5DA-B9A8-4BD4-A8DA-4DC6F14BFFFE}"/>
              </a:ext>
            </a:extLst>
          </p:cNvPr>
          <p:cNvSpPr>
            <a:spLocks noGrp="1"/>
          </p:cNvSpPr>
          <p:nvPr>
            <p:ph type="sldNum" sz="quarter" idx="12"/>
          </p:nvPr>
        </p:nvSpPr>
        <p:spPr/>
        <p:txBody>
          <a:bodyPr/>
          <a:lstStyle/>
          <a:p>
            <a:fld id="{8B5B742C-B3B6-4599-B906-627DF677301D}" type="slidenum">
              <a:rPr lang="en-CA" smtClean="0"/>
              <a:t>37</a:t>
            </a:fld>
            <a:endParaRPr lang="en-CA"/>
          </a:p>
        </p:txBody>
      </p:sp>
    </p:spTree>
    <p:extLst>
      <p:ext uri="{BB962C8B-B14F-4D97-AF65-F5344CB8AC3E}">
        <p14:creationId xmlns:p14="http://schemas.microsoft.com/office/powerpoint/2010/main" val="167762024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a:extLst>
              <a:ext uri="{FF2B5EF4-FFF2-40B4-BE49-F238E27FC236}">
                <a16:creationId xmlns:a16="http://schemas.microsoft.com/office/drawing/2014/main" id="{845684E9-7CC1-42CC-B9E2-67C01F0F7140}"/>
              </a:ext>
            </a:extLst>
          </p:cNvPr>
          <p:cNvPicPr>
            <a:picLocks noChangeAspect="1"/>
          </p:cNvPicPr>
          <p:nvPr/>
        </p:nvPicPr>
        <p:blipFill rotWithShape="1">
          <a:blip r:embed="rId2">
            <a:alphaModFix amt="35000"/>
          </a:blip>
          <a:srcRect t="6496" b="18505"/>
          <a:stretch/>
        </p:blipFill>
        <p:spPr>
          <a:xfrm>
            <a:off x="20" y="10"/>
            <a:ext cx="12191980" cy="6857990"/>
          </a:xfrm>
          <a:prstGeom prst="rect">
            <a:avLst/>
          </a:prstGeom>
        </p:spPr>
      </p:pic>
      <p:sp>
        <p:nvSpPr>
          <p:cNvPr id="2" name="Title 1">
            <a:extLst>
              <a:ext uri="{FF2B5EF4-FFF2-40B4-BE49-F238E27FC236}">
                <a16:creationId xmlns:a16="http://schemas.microsoft.com/office/drawing/2014/main" id="{32FE11ED-CC32-4115-AB73-4B68B4537624}"/>
              </a:ext>
            </a:extLst>
          </p:cNvPr>
          <p:cNvSpPr>
            <a:spLocks noGrp="1"/>
          </p:cNvSpPr>
          <p:nvPr>
            <p:ph type="title"/>
          </p:nvPr>
        </p:nvSpPr>
        <p:spPr>
          <a:xfrm>
            <a:off x="838200" y="365125"/>
            <a:ext cx="10515600" cy="1325563"/>
          </a:xfrm>
        </p:spPr>
        <p:txBody>
          <a:bodyPr>
            <a:normAutofit/>
          </a:bodyPr>
          <a:lstStyle/>
          <a:p>
            <a:r>
              <a:rPr lang="en-US">
                <a:solidFill>
                  <a:srgbClr val="FFFFFF"/>
                </a:solidFill>
              </a:rPr>
              <a:t>Hypothesis </a:t>
            </a:r>
            <a:endParaRPr lang="en-CA">
              <a:solidFill>
                <a:srgbClr val="FFFFFF"/>
              </a:solidFill>
            </a:endParaRPr>
          </a:p>
        </p:txBody>
      </p:sp>
      <p:graphicFrame>
        <p:nvGraphicFramePr>
          <p:cNvPr id="22" name="Content Placeholder 2">
            <a:extLst>
              <a:ext uri="{FF2B5EF4-FFF2-40B4-BE49-F238E27FC236}">
                <a16:creationId xmlns:a16="http://schemas.microsoft.com/office/drawing/2014/main" id="{8737C632-CF44-4EF8-8E41-F40387B3FC4E}"/>
              </a:ext>
            </a:extLst>
          </p:cNvPr>
          <p:cNvGraphicFramePr>
            <a:graphicFrameLocks noGrp="1"/>
          </p:cNvGraphicFramePr>
          <p:nvPr>
            <p:ph idx="1"/>
            <p:extLst>
              <p:ext uri="{D42A27DB-BD31-4B8C-83A1-F6EECF244321}">
                <p14:modId xmlns:p14="http://schemas.microsoft.com/office/powerpoint/2010/main" val="1270105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43D7BE8-0CEA-4462-98D2-63996A9B062D}"/>
              </a:ext>
            </a:extLst>
          </p:cNvPr>
          <p:cNvSpPr>
            <a:spLocks noGrp="1"/>
          </p:cNvSpPr>
          <p:nvPr>
            <p:ph type="sldNum" sz="quarter" idx="12"/>
          </p:nvPr>
        </p:nvSpPr>
        <p:spPr/>
        <p:txBody>
          <a:bodyPr/>
          <a:lstStyle/>
          <a:p>
            <a:fld id="{8B5B742C-B3B6-4599-B906-627DF677301D}" type="slidenum">
              <a:rPr lang="en-CA" smtClean="0"/>
              <a:t>4</a:t>
            </a:fld>
            <a:endParaRPr lang="en-CA"/>
          </a:p>
        </p:txBody>
      </p:sp>
    </p:spTree>
    <p:extLst>
      <p:ext uri="{BB962C8B-B14F-4D97-AF65-F5344CB8AC3E}">
        <p14:creationId xmlns:p14="http://schemas.microsoft.com/office/powerpoint/2010/main" val="3007253617"/>
      </p:ext>
    </p:extLst>
  </p:cSld>
  <p:clrMapOvr>
    <a:overrideClrMapping bg1="dk1" tx1="lt1" bg2="dk2" tx2="lt2" accent1="accent1" accent2="accent2" accent3="accent3" accent4="accent4" accent5="accent5" accent6="accent6" hlink="hlink" folHlink="folHlink"/>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E2B8DD-93C6-4BAC-99EB-2C4081BD59A6}"/>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D76AEB5-8A2B-4F7A-AB4A-62401DB3110F}"/>
              </a:ext>
            </a:extLst>
          </p:cNvPr>
          <p:cNvSpPr>
            <a:spLocks noGrp="1"/>
          </p:cNvSpPr>
          <p:nvPr>
            <p:ph type="title"/>
          </p:nvPr>
        </p:nvSpPr>
        <p:spPr>
          <a:xfrm>
            <a:off x="838200" y="365125"/>
            <a:ext cx="10515600" cy="1325563"/>
          </a:xfrm>
        </p:spPr>
        <p:txBody>
          <a:bodyPr>
            <a:normAutofit/>
          </a:bodyPr>
          <a:lstStyle/>
          <a:p>
            <a:r>
              <a:rPr lang="en-US">
                <a:solidFill>
                  <a:srgbClr val="FFFFFF"/>
                </a:solidFill>
              </a:rPr>
              <a:t>Hypothesis </a:t>
            </a:r>
            <a:endParaRPr lang="en-CA">
              <a:solidFill>
                <a:srgbClr val="FFFFFF"/>
              </a:solidFill>
            </a:endParaRPr>
          </a:p>
        </p:txBody>
      </p:sp>
      <p:graphicFrame>
        <p:nvGraphicFramePr>
          <p:cNvPr id="5" name="Content Placeholder 2">
            <a:extLst>
              <a:ext uri="{FF2B5EF4-FFF2-40B4-BE49-F238E27FC236}">
                <a16:creationId xmlns:a16="http://schemas.microsoft.com/office/drawing/2014/main" id="{3978E68A-111E-4C7C-AF3C-91CEB145F444}"/>
              </a:ext>
            </a:extLst>
          </p:cNvPr>
          <p:cNvGraphicFramePr>
            <a:graphicFrameLocks noGrp="1"/>
          </p:cNvGraphicFramePr>
          <p:nvPr>
            <p:ph idx="1"/>
            <p:extLst>
              <p:ext uri="{D42A27DB-BD31-4B8C-83A1-F6EECF244321}">
                <p14:modId xmlns:p14="http://schemas.microsoft.com/office/powerpoint/2010/main" val="41626044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308D75-724A-4ECE-B6E2-F010E6A3F9C6}"/>
              </a:ext>
            </a:extLst>
          </p:cNvPr>
          <p:cNvSpPr>
            <a:spLocks noGrp="1"/>
          </p:cNvSpPr>
          <p:nvPr>
            <p:ph type="sldNum" sz="quarter" idx="12"/>
          </p:nvPr>
        </p:nvSpPr>
        <p:spPr/>
        <p:txBody>
          <a:bodyPr/>
          <a:lstStyle/>
          <a:p>
            <a:fld id="{8B5B742C-B3B6-4599-B906-627DF677301D}" type="slidenum">
              <a:rPr lang="en-CA" smtClean="0"/>
              <a:t>5</a:t>
            </a:fld>
            <a:endParaRPr lang="en-CA"/>
          </a:p>
        </p:txBody>
      </p:sp>
    </p:spTree>
    <p:extLst>
      <p:ext uri="{BB962C8B-B14F-4D97-AF65-F5344CB8AC3E}">
        <p14:creationId xmlns:p14="http://schemas.microsoft.com/office/powerpoint/2010/main" val="377607181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31D00BF-AA72-464F-9068-3546F8384640}"/>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Data Collection </a:t>
            </a:r>
            <a:endParaRPr lang="en-CA">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EB1FE4-3BF0-4F5F-89EA-C5D3DE51D43B}"/>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Sources of data used </a:t>
            </a:r>
          </a:p>
          <a:p>
            <a:pPr lvl="1"/>
            <a:r>
              <a:rPr lang="en-US" sz="2000" dirty="0">
                <a:solidFill>
                  <a:schemeClr val="bg1"/>
                </a:solidFill>
              </a:rPr>
              <a:t>SEC for Fail-to-Deliver Data</a:t>
            </a:r>
          </a:p>
          <a:p>
            <a:pPr lvl="2"/>
            <a:r>
              <a:rPr lang="en-CA" dirty="0">
                <a:solidFill>
                  <a:schemeClr val="bg1"/>
                </a:solidFill>
                <a:hlinkClick r:id="rId2"/>
              </a:rPr>
              <a:t>https://www.sec.gov/data/foiadocsfailsdatahtm</a:t>
            </a:r>
            <a:endParaRPr lang="en-CA" dirty="0">
              <a:solidFill>
                <a:schemeClr val="bg1"/>
              </a:solidFill>
            </a:endParaRPr>
          </a:p>
          <a:p>
            <a:pPr lvl="1"/>
            <a:r>
              <a:rPr lang="en-CA" sz="2000" dirty="0">
                <a:solidFill>
                  <a:schemeClr val="bg1"/>
                </a:solidFill>
              </a:rPr>
              <a:t>FMP API for </a:t>
            </a:r>
            <a:r>
              <a:rPr lang="en-US" sz="2000" dirty="0">
                <a:solidFill>
                  <a:schemeClr val="bg1"/>
                </a:solidFill>
              </a:rPr>
              <a:t>Historical Stock Data </a:t>
            </a:r>
          </a:p>
          <a:p>
            <a:pPr lvl="2"/>
            <a:r>
              <a:rPr lang="en-US" dirty="0">
                <a:solidFill>
                  <a:schemeClr val="bg1"/>
                </a:solidFill>
                <a:hlinkClick r:id="rId3"/>
              </a:rPr>
              <a:t>https://fmpcloud.io/documentation#historicalStockData</a:t>
            </a:r>
            <a:r>
              <a:rPr lang="en-US" dirty="0">
                <a:solidFill>
                  <a:schemeClr val="bg1"/>
                </a:solidFill>
              </a:rPr>
              <a:t> </a:t>
            </a:r>
          </a:p>
          <a:p>
            <a:pPr lvl="1"/>
            <a:r>
              <a:rPr lang="en-CA" sz="2000" dirty="0">
                <a:solidFill>
                  <a:schemeClr val="bg1"/>
                </a:solidFill>
              </a:rPr>
              <a:t>FINRA for Short-Interest Data, through the NASDAQ/QUANDL API </a:t>
            </a:r>
          </a:p>
          <a:p>
            <a:pPr lvl="2"/>
            <a:r>
              <a:rPr lang="en-CA" dirty="0">
                <a:solidFill>
                  <a:schemeClr val="bg1"/>
                </a:solidFill>
                <a:hlinkClick r:id="rId4"/>
              </a:rPr>
              <a:t>https://data.nasdaq.com/data/FINRA-financial-industry-regulatory-authority</a:t>
            </a:r>
            <a:endParaRPr lang="en-CA" dirty="0">
              <a:solidFill>
                <a:schemeClr val="bg1"/>
              </a:solidFill>
            </a:endParaRPr>
          </a:p>
          <a:p>
            <a:pPr lvl="1"/>
            <a:r>
              <a:rPr lang="en-CA" sz="2000" dirty="0">
                <a:solidFill>
                  <a:schemeClr val="bg1"/>
                </a:solidFill>
              </a:rPr>
              <a:t>IEX API for any additional data or information FMP could not provide </a:t>
            </a:r>
          </a:p>
          <a:p>
            <a:pPr lvl="2"/>
            <a:r>
              <a:rPr lang="en-CA" dirty="0">
                <a:solidFill>
                  <a:schemeClr val="bg1"/>
                </a:solidFill>
                <a:hlinkClick r:id="rId5"/>
              </a:rPr>
              <a:t>https://iexcloud.io/docs/api/</a:t>
            </a:r>
            <a:endParaRPr lang="en-CA" dirty="0">
              <a:solidFill>
                <a:schemeClr val="bg1"/>
              </a:solidFill>
            </a:endParaRPr>
          </a:p>
          <a:p>
            <a:pPr lvl="2"/>
            <a:endParaRPr lang="en-CA"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4126812-E9A5-4EF7-9723-B8698F6F2FCB}"/>
              </a:ext>
            </a:extLst>
          </p:cNvPr>
          <p:cNvSpPr>
            <a:spLocks noGrp="1"/>
          </p:cNvSpPr>
          <p:nvPr>
            <p:ph type="sldNum" sz="quarter" idx="12"/>
          </p:nvPr>
        </p:nvSpPr>
        <p:spPr/>
        <p:txBody>
          <a:bodyPr/>
          <a:lstStyle/>
          <a:p>
            <a:fld id="{8B5B742C-B3B6-4599-B906-627DF677301D}" type="slidenum">
              <a:rPr lang="en-CA" smtClean="0"/>
              <a:t>6</a:t>
            </a:fld>
            <a:endParaRPr lang="en-CA"/>
          </a:p>
        </p:txBody>
      </p:sp>
    </p:spTree>
    <p:extLst>
      <p:ext uri="{BB962C8B-B14F-4D97-AF65-F5344CB8AC3E}">
        <p14:creationId xmlns:p14="http://schemas.microsoft.com/office/powerpoint/2010/main" val="122545112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D19A-7B7A-43F6-92D6-3732BD62E82C}"/>
              </a:ext>
            </a:extLst>
          </p:cNvPr>
          <p:cNvSpPr>
            <a:spLocks noGrp="1"/>
          </p:cNvSpPr>
          <p:nvPr>
            <p:ph type="title"/>
          </p:nvPr>
        </p:nvSpPr>
        <p:spPr>
          <a:xfrm>
            <a:off x="2073063" y="616732"/>
            <a:ext cx="8911687" cy="1280890"/>
          </a:xfrm>
        </p:spPr>
        <p:txBody>
          <a:bodyPr/>
          <a:lstStyle/>
          <a:p>
            <a:pPr algn="ctr"/>
            <a:r>
              <a:rPr lang="en-US" dirty="0"/>
              <a:t>Collected Data – SEC </a:t>
            </a:r>
            <a:endParaRPr lang="en-CA" dirty="0"/>
          </a:p>
        </p:txBody>
      </p:sp>
      <p:sp>
        <p:nvSpPr>
          <p:cNvPr id="4" name="Content Placeholder 3">
            <a:extLst>
              <a:ext uri="{FF2B5EF4-FFF2-40B4-BE49-F238E27FC236}">
                <a16:creationId xmlns:a16="http://schemas.microsoft.com/office/drawing/2014/main" id="{D6BA0F31-542B-4120-9993-258E61E13F09}"/>
              </a:ext>
            </a:extLst>
          </p:cNvPr>
          <p:cNvSpPr>
            <a:spLocks noGrp="1"/>
          </p:cNvSpPr>
          <p:nvPr>
            <p:ph sz="half" idx="1"/>
          </p:nvPr>
        </p:nvSpPr>
        <p:spPr>
          <a:xfrm>
            <a:off x="1349231" y="1897622"/>
            <a:ext cx="4313864" cy="3777622"/>
          </a:xfrm>
        </p:spPr>
        <p:txBody>
          <a:bodyPr/>
          <a:lstStyle/>
          <a:p>
            <a:pPr marL="0" indent="0" algn="ctr">
              <a:buNone/>
            </a:pPr>
            <a:r>
              <a:rPr lang="en-US" sz="2400" dirty="0"/>
              <a:t>FTD Data: 7 million entries</a:t>
            </a:r>
          </a:p>
          <a:p>
            <a:endParaRPr lang="en-CA" dirty="0"/>
          </a:p>
        </p:txBody>
      </p:sp>
      <p:sp>
        <p:nvSpPr>
          <p:cNvPr id="5" name="Content Placeholder 4">
            <a:extLst>
              <a:ext uri="{FF2B5EF4-FFF2-40B4-BE49-F238E27FC236}">
                <a16:creationId xmlns:a16="http://schemas.microsoft.com/office/drawing/2014/main" id="{8EC62768-BABF-4C4C-ACCF-672A9880B9D8}"/>
              </a:ext>
            </a:extLst>
          </p:cNvPr>
          <p:cNvSpPr>
            <a:spLocks noGrp="1"/>
          </p:cNvSpPr>
          <p:nvPr>
            <p:ph sz="half" idx="2"/>
          </p:nvPr>
        </p:nvSpPr>
        <p:spPr>
          <a:xfrm>
            <a:off x="6528907" y="1905000"/>
            <a:ext cx="4313864" cy="3777622"/>
          </a:xfrm>
        </p:spPr>
        <p:txBody>
          <a:bodyPr>
            <a:normAutofit/>
          </a:bodyPr>
          <a:lstStyle/>
          <a:p>
            <a:pPr marL="0" indent="0" algn="ctr">
              <a:buNone/>
            </a:pPr>
            <a:r>
              <a:rPr lang="en-US" sz="2400" dirty="0"/>
              <a:t>Symbol List: 33,000+ Symbols</a:t>
            </a:r>
            <a:endParaRPr lang="en-CA" sz="2400" dirty="0"/>
          </a:p>
        </p:txBody>
      </p:sp>
      <p:pic>
        <p:nvPicPr>
          <p:cNvPr id="9" name="Picture 8">
            <a:extLst>
              <a:ext uri="{FF2B5EF4-FFF2-40B4-BE49-F238E27FC236}">
                <a16:creationId xmlns:a16="http://schemas.microsoft.com/office/drawing/2014/main" id="{C28E5B21-A7B3-4238-A4FB-B23106CDAFD9}"/>
              </a:ext>
            </a:extLst>
          </p:cNvPr>
          <p:cNvPicPr>
            <a:picLocks noChangeAspect="1"/>
          </p:cNvPicPr>
          <p:nvPr/>
        </p:nvPicPr>
        <p:blipFill>
          <a:blip r:embed="rId2"/>
          <a:stretch>
            <a:fillRect/>
          </a:stretch>
        </p:blipFill>
        <p:spPr>
          <a:xfrm>
            <a:off x="1529807" y="2694048"/>
            <a:ext cx="3952711" cy="3539842"/>
          </a:xfrm>
          <a:prstGeom prst="rect">
            <a:avLst/>
          </a:prstGeom>
        </p:spPr>
      </p:pic>
      <p:pic>
        <p:nvPicPr>
          <p:cNvPr id="11" name="Picture 10">
            <a:extLst>
              <a:ext uri="{FF2B5EF4-FFF2-40B4-BE49-F238E27FC236}">
                <a16:creationId xmlns:a16="http://schemas.microsoft.com/office/drawing/2014/main" id="{AF9121B5-9C8B-40A9-BFD1-5873A5516267}"/>
              </a:ext>
            </a:extLst>
          </p:cNvPr>
          <p:cNvPicPr>
            <a:picLocks noChangeAspect="1"/>
          </p:cNvPicPr>
          <p:nvPr/>
        </p:nvPicPr>
        <p:blipFill>
          <a:blip r:embed="rId3"/>
          <a:stretch>
            <a:fillRect/>
          </a:stretch>
        </p:blipFill>
        <p:spPr>
          <a:xfrm>
            <a:off x="7543175" y="2690271"/>
            <a:ext cx="2285328" cy="3543619"/>
          </a:xfrm>
          <a:prstGeom prst="rect">
            <a:avLst/>
          </a:prstGeom>
        </p:spPr>
      </p:pic>
      <p:sp>
        <p:nvSpPr>
          <p:cNvPr id="3" name="Slide Number Placeholder 2">
            <a:extLst>
              <a:ext uri="{FF2B5EF4-FFF2-40B4-BE49-F238E27FC236}">
                <a16:creationId xmlns:a16="http://schemas.microsoft.com/office/drawing/2014/main" id="{8BA50343-64F0-4AC3-83AB-CA910B5C3C51}"/>
              </a:ext>
            </a:extLst>
          </p:cNvPr>
          <p:cNvSpPr>
            <a:spLocks noGrp="1"/>
          </p:cNvSpPr>
          <p:nvPr>
            <p:ph type="sldNum" sz="quarter" idx="12"/>
          </p:nvPr>
        </p:nvSpPr>
        <p:spPr/>
        <p:txBody>
          <a:bodyPr/>
          <a:lstStyle/>
          <a:p>
            <a:fld id="{8B5B742C-B3B6-4599-B906-627DF677301D}" type="slidenum">
              <a:rPr lang="en-CA" smtClean="0"/>
              <a:t>7</a:t>
            </a:fld>
            <a:endParaRPr lang="en-CA"/>
          </a:p>
        </p:txBody>
      </p:sp>
    </p:spTree>
    <p:extLst>
      <p:ext uri="{BB962C8B-B14F-4D97-AF65-F5344CB8AC3E}">
        <p14:creationId xmlns:p14="http://schemas.microsoft.com/office/powerpoint/2010/main" val="212509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C4CAC-D58A-4863-B738-1D3350BAE2C7}"/>
              </a:ext>
            </a:extLst>
          </p:cNvPr>
          <p:cNvSpPr>
            <a:spLocks noGrp="1"/>
          </p:cNvSpPr>
          <p:nvPr>
            <p:ph type="title"/>
          </p:nvPr>
        </p:nvSpPr>
        <p:spPr>
          <a:xfrm>
            <a:off x="1640156" y="636636"/>
            <a:ext cx="8911687" cy="1280890"/>
          </a:xfrm>
        </p:spPr>
        <p:txBody>
          <a:bodyPr/>
          <a:lstStyle/>
          <a:p>
            <a:pPr algn="ctr"/>
            <a:r>
              <a:rPr lang="en-US" dirty="0"/>
              <a:t>Collected Data – FMP</a:t>
            </a:r>
            <a:endParaRPr lang="en-CA" dirty="0"/>
          </a:p>
        </p:txBody>
      </p:sp>
      <p:pic>
        <p:nvPicPr>
          <p:cNvPr id="7" name="Content Placeholder 6">
            <a:extLst>
              <a:ext uri="{FF2B5EF4-FFF2-40B4-BE49-F238E27FC236}">
                <a16:creationId xmlns:a16="http://schemas.microsoft.com/office/drawing/2014/main" id="{96A3E928-7C2D-4BD7-B39B-7DA6F14E5E0E}"/>
              </a:ext>
            </a:extLst>
          </p:cNvPr>
          <p:cNvPicPr>
            <a:picLocks noGrp="1" noChangeAspect="1"/>
          </p:cNvPicPr>
          <p:nvPr>
            <p:ph idx="1"/>
          </p:nvPr>
        </p:nvPicPr>
        <p:blipFill>
          <a:blip r:embed="rId2"/>
          <a:stretch>
            <a:fillRect/>
          </a:stretch>
        </p:blipFill>
        <p:spPr>
          <a:xfrm>
            <a:off x="1636443" y="1917526"/>
            <a:ext cx="8915400" cy="3726436"/>
          </a:xfrm>
        </p:spPr>
      </p:pic>
      <p:sp>
        <p:nvSpPr>
          <p:cNvPr id="3" name="Slide Number Placeholder 2">
            <a:extLst>
              <a:ext uri="{FF2B5EF4-FFF2-40B4-BE49-F238E27FC236}">
                <a16:creationId xmlns:a16="http://schemas.microsoft.com/office/drawing/2014/main" id="{6E469605-1843-4DAA-AF94-D05C4689FE67}"/>
              </a:ext>
            </a:extLst>
          </p:cNvPr>
          <p:cNvSpPr>
            <a:spLocks noGrp="1"/>
          </p:cNvSpPr>
          <p:nvPr>
            <p:ph type="sldNum" sz="quarter" idx="12"/>
          </p:nvPr>
        </p:nvSpPr>
        <p:spPr/>
        <p:txBody>
          <a:bodyPr/>
          <a:lstStyle/>
          <a:p>
            <a:fld id="{8B5B742C-B3B6-4599-B906-627DF677301D}" type="slidenum">
              <a:rPr lang="en-CA" smtClean="0"/>
              <a:t>8</a:t>
            </a:fld>
            <a:endParaRPr lang="en-CA"/>
          </a:p>
        </p:txBody>
      </p:sp>
    </p:spTree>
    <p:extLst>
      <p:ext uri="{BB962C8B-B14F-4D97-AF65-F5344CB8AC3E}">
        <p14:creationId xmlns:p14="http://schemas.microsoft.com/office/powerpoint/2010/main" val="700564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587C-88F2-42CD-B66A-CBCB84AD10BB}"/>
              </a:ext>
            </a:extLst>
          </p:cNvPr>
          <p:cNvSpPr>
            <a:spLocks noGrp="1"/>
          </p:cNvSpPr>
          <p:nvPr>
            <p:ph type="title"/>
          </p:nvPr>
        </p:nvSpPr>
        <p:spPr>
          <a:xfrm>
            <a:off x="1640153" y="592795"/>
            <a:ext cx="8911687" cy="1280890"/>
          </a:xfrm>
        </p:spPr>
        <p:txBody>
          <a:bodyPr/>
          <a:lstStyle/>
          <a:p>
            <a:pPr algn="ctr"/>
            <a:r>
              <a:rPr lang="en-US" dirty="0"/>
              <a:t>Collected Data – FINRA </a:t>
            </a:r>
            <a:endParaRPr lang="en-CA" dirty="0"/>
          </a:p>
        </p:txBody>
      </p:sp>
      <p:pic>
        <p:nvPicPr>
          <p:cNvPr id="5" name="Content Placeholder 4">
            <a:extLst>
              <a:ext uri="{FF2B5EF4-FFF2-40B4-BE49-F238E27FC236}">
                <a16:creationId xmlns:a16="http://schemas.microsoft.com/office/drawing/2014/main" id="{2AB72509-3806-4336-9902-7C77A47792D2}"/>
              </a:ext>
            </a:extLst>
          </p:cNvPr>
          <p:cNvPicPr>
            <a:picLocks noGrp="1" noChangeAspect="1"/>
          </p:cNvPicPr>
          <p:nvPr>
            <p:ph idx="1"/>
          </p:nvPr>
        </p:nvPicPr>
        <p:blipFill>
          <a:blip r:embed="rId2"/>
          <a:stretch>
            <a:fillRect/>
          </a:stretch>
        </p:blipFill>
        <p:spPr>
          <a:xfrm>
            <a:off x="2033039" y="1873685"/>
            <a:ext cx="8125917" cy="3778250"/>
          </a:xfrm>
        </p:spPr>
      </p:pic>
      <p:sp>
        <p:nvSpPr>
          <p:cNvPr id="3" name="Slide Number Placeholder 2">
            <a:extLst>
              <a:ext uri="{FF2B5EF4-FFF2-40B4-BE49-F238E27FC236}">
                <a16:creationId xmlns:a16="http://schemas.microsoft.com/office/drawing/2014/main" id="{D4814096-65A8-4047-AB9B-2CDB81997C18}"/>
              </a:ext>
            </a:extLst>
          </p:cNvPr>
          <p:cNvSpPr>
            <a:spLocks noGrp="1"/>
          </p:cNvSpPr>
          <p:nvPr>
            <p:ph type="sldNum" sz="quarter" idx="12"/>
          </p:nvPr>
        </p:nvSpPr>
        <p:spPr/>
        <p:txBody>
          <a:bodyPr/>
          <a:lstStyle/>
          <a:p>
            <a:fld id="{8B5B742C-B3B6-4599-B906-627DF677301D}" type="slidenum">
              <a:rPr lang="en-CA" smtClean="0"/>
              <a:t>9</a:t>
            </a:fld>
            <a:endParaRPr lang="en-CA"/>
          </a:p>
        </p:txBody>
      </p:sp>
    </p:spTree>
    <p:extLst>
      <p:ext uri="{BB962C8B-B14F-4D97-AF65-F5344CB8AC3E}">
        <p14:creationId xmlns:p14="http://schemas.microsoft.com/office/powerpoint/2010/main" val="2076604925"/>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1880</TotalTime>
  <Words>2637</Words>
  <Application>Microsoft Office PowerPoint</Application>
  <PresentationFormat>Widescreen</PresentationFormat>
  <Paragraphs>174</Paragraphs>
  <Slides>37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Calibri Light</vt:lpstr>
      <vt:lpstr>Century Gothic</vt:lpstr>
      <vt:lpstr>Wingdings 3</vt:lpstr>
      <vt:lpstr>Office Theme</vt:lpstr>
      <vt:lpstr>Wisp</vt:lpstr>
      <vt:lpstr>FTD Project 2: Machine Learning Models </vt:lpstr>
      <vt:lpstr>Introduction: What is a fail to deliver? </vt:lpstr>
      <vt:lpstr>Summary of Project 1 </vt:lpstr>
      <vt:lpstr>Hypothesis </vt:lpstr>
      <vt:lpstr>Hypothesis </vt:lpstr>
      <vt:lpstr>Data Collection </vt:lpstr>
      <vt:lpstr>Collected Data – SEC </vt:lpstr>
      <vt:lpstr>Collected Data – FMP</vt:lpstr>
      <vt:lpstr>Collected Data – FINRA </vt:lpstr>
      <vt:lpstr>Time Series DataFrame Example </vt:lpstr>
      <vt:lpstr>Collected Data – IEX </vt:lpstr>
      <vt:lpstr>Post-Data Collection: Adding Technical Indicators </vt:lpstr>
      <vt:lpstr>Post-Data Collection: Adding Technical Indicators </vt:lpstr>
      <vt:lpstr>Deciding on what Symbols to use for Machine Learning </vt:lpstr>
      <vt:lpstr>YTD Short Interest Calculation Example</vt:lpstr>
      <vt:lpstr>Deciding on what Symbols to use for Machine Learning </vt:lpstr>
      <vt:lpstr>Machine Learning Models: To Lag, or Not To Lag?</vt:lpstr>
      <vt:lpstr>Machine Learning Models </vt:lpstr>
      <vt:lpstr>Machine Learning Evaluations </vt:lpstr>
      <vt:lpstr>Machine Learning Validation Results </vt:lpstr>
      <vt:lpstr>Machine Learning Validation Results </vt:lpstr>
      <vt:lpstr>Machine Learning Validation Results </vt:lpstr>
      <vt:lpstr>Machine Learning Validation Results </vt:lpstr>
      <vt:lpstr>Testing Models with New Data </vt:lpstr>
      <vt:lpstr>Testing Models with New Data</vt:lpstr>
      <vt:lpstr>Testing Models with New Data</vt:lpstr>
      <vt:lpstr>Testing Models with New Data</vt:lpstr>
      <vt:lpstr>Testing Models with New Data</vt:lpstr>
      <vt:lpstr>Testing Models with New Data</vt:lpstr>
      <vt:lpstr>Testing Models with New Data</vt:lpstr>
      <vt:lpstr>Testing Models with New Data</vt:lpstr>
      <vt:lpstr>Fail-to-Deliver Project 2:  Conclusions and Next Steps </vt:lpstr>
      <vt:lpstr>Fail-to-Deliver Project 2:  Conclusions and Next Steps </vt:lpstr>
      <vt:lpstr>Fail-to-Deliver Project 2:  Conclusions and Next Steps </vt:lpstr>
      <vt:lpstr>Fail-to-Deliver Project 2:  Conclusions and Next Steps </vt:lpstr>
      <vt:lpstr>Final Thoughts?</vt:lpstr>
      <vt:lpstr>End of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FTD Project 2 – Machine Learning Models </dc:title>
  <dc:creator>Therin Watson</dc:creator>
  <cp:lastModifiedBy>Therin Watson</cp:lastModifiedBy>
  <cp:revision>9</cp:revision>
  <dcterms:created xsi:type="dcterms:W3CDTF">2021-12-07T17:32:25Z</dcterms:created>
  <dcterms:modified xsi:type="dcterms:W3CDTF">2021-12-09T03:41:36Z</dcterms:modified>
</cp:coreProperties>
</file>